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</p:sldIdLst>
  <p:sldSz cy="5143500" cx="9144000"/>
  <p:notesSz cx="6858000" cy="9144000"/>
  <p:embeddedFontLst>
    <p:embeddedFont>
      <p:font typeface="Nunito"/>
      <p:regular r:id="rId113"/>
      <p:bold r:id="rId114"/>
      <p:italic r:id="rId115"/>
      <p:boldItalic r:id="rId116"/>
    </p:embeddedFont>
    <p:embeddedFont>
      <p:font typeface="Comic Neue"/>
      <p:regular r:id="rId117"/>
      <p:bold r:id="rId118"/>
      <p:italic r:id="rId119"/>
      <p:boldItalic r:id="rId120"/>
    </p:embeddedFont>
    <p:embeddedFont>
      <p:font typeface="Century Schoolbook"/>
      <p:regular r:id="rId121"/>
      <p:bold r:id="rId122"/>
      <p:italic r:id="rId123"/>
      <p:boldItalic r:id="rId124"/>
    </p:embeddedFont>
    <p:embeddedFont>
      <p:font typeface="Google Sans Text"/>
      <p:regular r:id="rId125"/>
      <p:bold r:id="rId126"/>
      <p:italic r:id="rId127"/>
      <p:boldItalic r:id="rId128"/>
    </p:embeddedFont>
    <p:embeddedFont>
      <p:font typeface="Noto Sans TC"/>
      <p:regular r:id="rId129"/>
      <p:bold r:id="rId130"/>
    </p:embeddedFont>
    <p:embeddedFont>
      <p:font typeface="Chivo"/>
      <p:regular r:id="rId131"/>
      <p:bold r:id="rId132"/>
      <p:italic r:id="rId133"/>
      <p:boldItalic r:id="rId134"/>
    </p:embeddedFont>
    <p:embeddedFont>
      <p:font typeface="Open Sans"/>
      <p:regular r:id="rId135"/>
      <p:bold r:id="rId136"/>
      <p:italic r:id="rId137"/>
      <p:boldItalic r:id="rId1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1701B2B-BDA4-435F-8AF1-12064AB3A595}">
  <a:tblStyle styleId="{A1701B2B-BDA4-435F-8AF1-12064AB3A5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font" Target="fonts/NotoSansTC-regular.fntdata"/><Relationship Id="rId128" Type="http://schemas.openxmlformats.org/officeDocument/2006/relationships/font" Target="fonts/GoogleSansText-boldItalic.fntdata"/><Relationship Id="rId127" Type="http://schemas.openxmlformats.org/officeDocument/2006/relationships/font" Target="fonts/GoogleSansText-italic.fntdata"/><Relationship Id="rId126" Type="http://schemas.openxmlformats.org/officeDocument/2006/relationships/font" Target="fonts/GoogleSansText-bold.fntdata"/><Relationship Id="rId26" Type="http://schemas.openxmlformats.org/officeDocument/2006/relationships/slide" Target="slides/slide20.xml"/><Relationship Id="rId121" Type="http://schemas.openxmlformats.org/officeDocument/2006/relationships/font" Target="fonts/CenturySchoolbook-regular.fntdata"/><Relationship Id="rId25" Type="http://schemas.openxmlformats.org/officeDocument/2006/relationships/slide" Target="slides/slide19.xml"/><Relationship Id="rId120" Type="http://schemas.openxmlformats.org/officeDocument/2006/relationships/font" Target="fonts/ComicNeue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font" Target="fonts/GoogleSansText-regular.fntdata"/><Relationship Id="rId29" Type="http://schemas.openxmlformats.org/officeDocument/2006/relationships/slide" Target="slides/slide23.xml"/><Relationship Id="rId124" Type="http://schemas.openxmlformats.org/officeDocument/2006/relationships/font" Target="fonts/CenturySchoolbook-boldItalic.fntdata"/><Relationship Id="rId123" Type="http://schemas.openxmlformats.org/officeDocument/2006/relationships/font" Target="fonts/CenturySchoolbook-italic.fntdata"/><Relationship Id="rId122" Type="http://schemas.openxmlformats.org/officeDocument/2006/relationships/font" Target="fonts/CenturySchoolbook-bold.fntdata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ComicNeue-bold.fntdata"/><Relationship Id="rId117" Type="http://schemas.openxmlformats.org/officeDocument/2006/relationships/font" Target="fonts/ComicNeue-regular.fntdata"/><Relationship Id="rId116" Type="http://schemas.openxmlformats.org/officeDocument/2006/relationships/font" Target="fonts/Nunito-boldItalic.fntdata"/><Relationship Id="rId115" Type="http://schemas.openxmlformats.org/officeDocument/2006/relationships/font" Target="fonts/Nunito-italic.fntdata"/><Relationship Id="rId119" Type="http://schemas.openxmlformats.org/officeDocument/2006/relationships/font" Target="fonts/ComicNeue-italic.fntdata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Nunito-bold.fntdata"/><Relationship Id="rId18" Type="http://schemas.openxmlformats.org/officeDocument/2006/relationships/slide" Target="slides/slide12.xml"/><Relationship Id="rId113" Type="http://schemas.openxmlformats.org/officeDocument/2006/relationships/font" Target="fonts/Nunito-regular.fntdata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8" Type="http://schemas.openxmlformats.org/officeDocument/2006/relationships/font" Target="fonts/OpenSans-boldItalic.fntdata"/><Relationship Id="rId137" Type="http://schemas.openxmlformats.org/officeDocument/2006/relationships/font" Target="fonts/OpenSans-italic.fntdata"/><Relationship Id="rId132" Type="http://schemas.openxmlformats.org/officeDocument/2006/relationships/font" Target="fonts/Chivo-bold.fntdata"/><Relationship Id="rId131" Type="http://schemas.openxmlformats.org/officeDocument/2006/relationships/font" Target="fonts/Chivo-regular.fntdata"/><Relationship Id="rId130" Type="http://schemas.openxmlformats.org/officeDocument/2006/relationships/font" Target="fonts/NotoSansTC-bold.fntdata"/><Relationship Id="rId136" Type="http://schemas.openxmlformats.org/officeDocument/2006/relationships/font" Target="fonts/OpenSans-bold.fntdata"/><Relationship Id="rId135" Type="http://schemas.openxmlformats.org/officeDocument/2006/relationships/font" Target="fonts/OpenSans-regular.fntdata"/><Relationship Id="rId134" Type="http://schemas.openxmlformats.org/officeDocument/2006/relationships/font" Target="fonts/Chivo-boldItalic.fntdata"/><Relationship Id="rId133" Type="http://schemas.openxmlformats.org/officeDocument/2006/relationships/font" Target="fonts/Chivo-italic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eaf9d66be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eaf9d66be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eb46273b4e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2eb46273b4e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2ebf47405d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2ebf47405d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2ebf47405d2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2ebf47405d2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2ebf47405d2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2ebf47405d2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2ec0f903cec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2ec0f903ce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2ec0f903cec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2ec0f903ce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2ec0f903cec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2ec0f903cec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eaf9d66be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eaf9d66be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eb46273b4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eb46273b4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eaf9d66bec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eaf9d66bec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eaf9d66bec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eaf9d66bec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eb2e26fc0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eb2e26fc0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eb2e26fc0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eb2e26fc0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eb2e26fc0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eb2e26fc0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eaf9d66be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eaf9d66be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eb46273b4e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eb46273b4e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eaf9d66be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eaf9d66be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每個 Task 中各 PEs 的優缺點要背一下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eb71d84021_1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eb71d84021_1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eb46273b4e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eb46273b4e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eb46273b4e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eb46273b4e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eb46273b4e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eb46273b4e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ebf47405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ebf47405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ebf47405d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ebf47405d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eb71d84021_8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eb71d84021_8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eb46273b4e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eb46273b4e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eb46273b4e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eb46273b4e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eaf9d66bec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eaf9d66bec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eaf9d66be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eaf9d66be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eb46273b4e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eb46273b4e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eaf9d66bec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eaf9d66be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eaf9d66bec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eaf9d66bec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eaf9d66bec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eaf9d66bec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eaf9d66bec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eaf9d66bec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eaf9d66bec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eaf9d66bec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eb46273b4e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eb46273b4e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eb46273b4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eb46273b4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eaf9d66bec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eaf9d66be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eb71d84021_8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eb71d84021_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af9d66be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eaf9d66be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現在 </a:t>
            </a:r>
            <a:r>
              <a:rPr lang="zh-TW"/>
              <a:t>LLMs 對</a:t>
            </a:r>
            <a:r>
              <a:rPr lang="zh-TW"/>
              <a:t>多數人來說已經是個普遍的日常工具了，如何精準的下 prompt 就變成了一個重要的技巧，這也是為什麼 </a:t>
            </a:r>
            <a:r>
              <a:rPr lang="zh-TW">
                <a:solidFill>
                  <a:schemeClr val="dk1"/>
                </a:solidFill>
              </a:rPr>
              <a:t>Prompt Engineering ...</a:t>
            </a:r>
            <a:br>
              <a:rPr lang="zh-TW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一般而言 </a:t>
            </a:r>
            <a:r>
              <a:rPr lang="zh-TW">
                <a:solidFill>
                  <a:schemeClr val="dk1"/>
                </a:solidFill>
              </a:rPr>
              <a:t>Prompt Engineering 也可以稱呼為 ICL，指的是 LLM 要依賴上下文去理解我們的指令。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但 prompt 對 LLM 會對造成什麼樣的效果，其實非常難以預測，...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所以 LLM 的運作機制，我們的掌握度並不高。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eaf9d66bec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eaf9d66bec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eaf9d66bec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eaf9d66bec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eaf9d66bec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eaf9d66bec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eaf9d66bec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2eaf9d66bec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eaf9d66bec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eaf9d66bec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eaf9d66bec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eaf9d66bec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eaf9d66bec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eaf9d66bec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eaf9d66bec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eaf9d66bec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eaf9d66bec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2eaf9d66bec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eaf9d66bec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2eaf9d66bec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eaf9d66be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eaf9d66be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好比說 LLM 在長文本下的行為，...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eaf9d66be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2eaf9d66be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eaf9d66bec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eaf9d66bec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ebc1d21d0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2ebc1d21d0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eb46273b4e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eb46273b4e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ebc1d21d0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2ebc1d21d0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ebf8b9e01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2ebf8b9e01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eaf9d66bec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2eaf9d66bec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eb46273b4e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2eb46273b4e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2eb46273b4e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2eb46273b4e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eb46273b4e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2eb46273b4e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b46273b4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b46273b4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2eb46273b4e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2eb46273b4e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eaf9d66bec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2eaf9d66bec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eb71d84021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2eb71d8402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2eb71d8402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2eb71d8402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2eb71d8402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2eb71d8402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eb71d8402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eb71d8402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eb71d8402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2eb71d8402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eb71d84021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2eb71d84021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2eb71d8402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2eb71d8402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2eb71d84021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2eb71d84021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eaf9d66be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eaf9d66be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2eb71d84021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2eb71d84021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eaf9d66bec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eaf9d66bec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2eb71d8402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2eb71d8402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2eb71d84021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2eb71d84021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2eb71d84021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2eb71d84021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2eb71d84021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2eb71d84021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2eb71d84021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2eb71d84021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2eaf9d66bec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2eaf9d66bec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2eb71d8402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2eb71d8402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2eb71d84021_8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2eb71d84021_8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eaf9d66bec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eaf9d66bec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Original dataset.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Avg. length: 21.19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Max length: 83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Tokens length of each sample is 128 or higher except the last one.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2eb71d84021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2eb71d84021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2eb71d84021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2eb71d84021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2eb71d84021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2eb71d84021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2eb71d84021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2eb71d84021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2eaf9d66bec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2eaf9d66bec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2eaf9d66bec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2eaf9d66bec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2eb46273b4e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2eb46273b4e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2eb46273b4e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2eb46273b4e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2eb46273b4e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2eb46273b4e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2eb46273b4e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2eb46273b4e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b46273b4e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eb46273b4e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2eb71d8402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2eb71d8402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2eb46273b4e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2eb46273b4e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2eb71d8402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2eb71d8402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ebf8b9e01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ebf8b9e01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2ebf8b9e01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2ebf8b9e01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2ebf8b9e01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2ebf8b9e01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2ebf8b9e01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2ebf8b9e01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ebf8b9e01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ebf8b9e01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2ebf8b9e01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2ebf8b9e01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2eb46273b4e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2eb46273b4e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33.png"/><Relationship Id="rId4" Type="http://schemas.openxmlformats.org/officeDocument/2006/relationships/image" Target="../media/image122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24.png"/><Relationship Id="rId4" Type="http://schemas.openxmlformats.org/officeDocument/2006/relationships/image" Target="../media/image117.png"/><Relationship Id="rId5" Type="http://schemas.openxmlformats.org/officeDocument/2006/relationships/image" Target="../media/image121.png"/><Relationship Id="rId6" Type="http://schemas.openxmlformats.org/officeDocument/2006/relationships/image" Target="../media/image126.png"/><Relationship Id="rId7" Type="http://schemas.openxmlformats.org/officeDocument/2006/relationships/image" Target="../media/image11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36.png"/><Relationship Id="rId4" Type="http://schemas.openxmlformats.org/officeDocument/2006/relationships/image" Target="../media/image134.png"/><Relationship Id="rId5" Type="http://schemas.openxmlformats.org/officeDocument/2006/relationships/image" Target="../media/image128.png"/><Relationship Id="rId6" Type="http://schemas.openxmlformats.org/officeDocument/2006/relationships/image" Target="../media/image130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37.png"/><Relationship Id="rId4" Type="http://schemas.openxmlformats.org/officeDocument/2006/relationships/image" Target="../media/image129.png"/><Relationship Id="rId5" Type="http://schemas.openxmlformats.org/officeDocument/2006/relationships/image" Target="../media/image13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25.png"/><Relationship Id="rId6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10" Type="http://schemas.openxmlformats.org/officeDocument/2006/relationships/image" Target="../media/image36.png"/><Relationship Id="rId9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Relationship Id="rId7" Type="http://schemas.openxmlformats.org/officeDocument/2006/relationships/image" Target="../media/image39.png"/><Relationship Id="rId8" Type="http://schemas.openxmlformats.org/officeDocument/2006/relationships/image" Target="../media/image6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Relationship Id="rId4" Type="http://schemas.openxmlformats.org/officeDocument/2006/relationships/image" Target="../media/image35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5" Type="http://schemas.openxmlformats.org/officeDocument/2006/relationships/image" Target="../media/image52.png"/><Relationship Id="rId6" Type="http://schemas.openxmlformats.org/officeDocument/2006/relationships/image" Target="../media/image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Relationship Id="rId4" Type="http://schemas.openxmlformats.org/officeDocument/2006/relationships/image" Target="../media/image54.png"/><Relationship Id="rId5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png"/><Relationship Id="rId4" Type="http://schemas.openxmlformats.org/officeDocument/2006/relationships/image" Target="../media/image62.png"/><Relationship Id="rId5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png"/><Relationship Id="rId4" Type="http://schemas.openxmlformats.org/officeDocument/2006/relationships/image" Target="../media/image83.png"/><Relationship Id="rId5" Type="http://schemas.openxmlformats.org/officeDocument/2006/relationships/image" Target="../media/image6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Relationship Id="rId4" Type="http://schemas.openxmlformats.org/officeDocument/2006/relationships/image" Target="../media/image59.png"/><Relationship Id="rId5" Type="http://schemas.openxmlformats.org/officeDocument/2006/relationships/image" Target="../media/image6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9.png"/><Relationship Id="rId4" Type="http://schemas.openxmlformats.org/officeDocument/2006/relationships/image" Target="../media/image7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1.png"/><Relationship Id="rId4" Type="http://schemas.openxmlformats.org/officeDocument/2006/relationships/image" Target="../media/image6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9.png"/><Relationship Id="rId4" Type="http://schemas.openxmlformats.org/officeDocument/2006/relationships/image" Target="../media/image7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4.png"/><Relationship Id="rId4" Type="http://schemas.openxmlformats.org/officeDocument/2006/relationships/image" Target="../media/image4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0.png"/><Relationship Id="rId4" Type="http://schemas.openxmlformats.org/officeDocument/2006/relationships/image" Target="../media/image8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8.png"/><Relationship Id="rId4" Type="http://schemas.openxmlformats.org/officeDocument/2006/relationships/image" Target="../media/image6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8.png"/><Relationship Id="rId4" Type="http://schemas.openxmlformats.org/officeDocument/2006/relationships/image" Target="../media/image8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6.png"/><Relationship Id="rId4" Type="http://schemas.openxmlformats.org/officeDocument/2006/relationships/image" Target="../media/image8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4.png"/><Relationship Id="rId4" Type="http://schemas.openxmlformats.org/officeDocument/2006/relationships/image" Target="../media/image101.png"/><Relationship Id="rId5" Type="http://schemas.openxmlformats.org/officeDocument/2006/relationships/image" Target="../media/image9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5.png"/><Relationship Id="rId4" Type="http://schemas.openxmlformats.org/officeDocument/2006/relationships/image" Target="../media/image12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2.png"/><Relationship Id="rId4" Type="http://schemas.openxmlformats.org/officeDocument/2006/relationships/image" Target="../media/image98.png"/><Relationship Id="rId10" Type="http://schemas.openxmlformats.org/officeDocument/2006/relationships/image" Target="../media/image95.png"/><Relationship Id="rId9" Type="http://schemas.openxmlformats.org/officeDocument/2006/relationships/image" Target="../media/image102.png"/><Relationship Id="rId5" Type="http://schemas.openxmlformats.org/officeDocument/2006/relationships/image" Target="../media/image90.png"/><Relationship Id="rId6" Type="http://schemas.openxmlformats.org/officeDocument/2006/relationships/image" Target="../media/image89.png"/><Relationship Id="rId7" Type="http://schemas.openxmlformats.org/officeDocument/2006/relationships/image" Target="../media/image93.png"/><Relationship Id="rId8" Type="http://schemas.openxmlformats.org/officeDocument/2006/relationships/image" Target="../media/image9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6.png"/><Relationship Id="rId4" Type="http://schemas.openxmlformats.org/officeDocument/2006/relationships/image" Target="../media/image100.png"/><Relationship Id="rId5" Type="http://schemas.openxmlformats.org/officeDocument/2006/relationships/image" Target="../media/image10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13.png"/><Relationship Id="rId4" Type="http://schemas.openxmlformats.org/officeDocument/2006/relationships/image" Target="../media/image10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0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08.png"/><Relationship Id="rId4" Type="http://schemas.openxmlformats.org/officeDocument/2006/relationships/image" Target="../media/image111.png"/><Relationship Id="rId5" Type="http://schemas.openxmlformats.org/officeDocument/2006/relationships/image" Target="../media/image11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8.png"/><Relationship Id="rId4" Type="http://schemas.openxmlformats.org/officeDocument/2006/relationships/image" Target="../media/image111.png"/><Relationship Id="rId5" Type="http://schemas.openxmlformats.org/officeDocument/2006/relationships/image" Target="../media/image11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12.png"/><Relationship Id="rId4" Type="http://schemas.openxmlformats.org/officeDocument/2006/relationships/image" Target="../media/image10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16.png"/><Relationship Id="rId4" Type="http://schemas.openxmlformats.org/officeDocument/2006/relationships/image" Target="../media/image12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31.png"/><Relationship Id="rId4" Type="http://schemas.openxmlformats.org/officeDocument/2006/relationships/image" Target="../media/image1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820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700">
                <a:latin typeface="Times New Roman"/>
                <a:ea typeface="Times New Roman"/>
                <a:cs typeface="Times New Roman"/>
                <a:sym typeface="Times New Roman"/>
              </a:rPr>
              <a:t>How Do Position Encodings Affect Length Generalization?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latin typeface="Times New Roman"/>
                <a:ea typeface="Times New Roman"/>
                <a:cs typeface="Times New Roman"/>
                <a:sym typeface="Times New Roman"/>
              </a:rPr>
              <a:t>Case Studies on In-Context Function Learning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800">
                <a:latin typeface="Noto Sans TC"/>
                <a:ea typeface="Noto Sans TC"/>
                <a:cs typeface="Noto Sans TC"/>
                <a:sym typeface="Noto Sans TC"/>
              </a:rPr>
              <a:t>位置編碼如何影響長度泛化性？基於上下文</a:t>
            </a:r>
            <a:r>
              <a:rPr lang="zh-TW" sz="1800">
                <a:latin typeface="Noto Sans TC"/>
                <a:ea typeface="Noto Sans TC"/>
                <a:cs typeface="Noto Sans TC"/>
                <a:sym typeface="Noto Sans TC"/>
              </a:rPr>
              <a:t>函數</a:t>
            </a:r>
            <a:r>
              <a:rPr lang="zh-TW" sz="1800">
                <a:latin typeface="Noto Sans TC"/>
                <a:ea typeface="Noto Sans TC"/>
                <a:cs typeface="Noto Sans TC"/>
                <a:sym typeface="Noto Sans TC"/>
              </a:rPr>
              <a:t>學習的案例研究</a:t>
            </a:r>
            <a:endParaRPr sz="1800">
              <a:latin typeface="Noto Sans TC"/>
              <a:ea typeface="Noto Sans TC"/>
              <a:cs typeface="Noto Sans TC"/>
              <a:sym typeface="Noto Sans TC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71" y="4383842"/>
            <a:ext cx="578375" cy="57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054200" y="4372884"/>
            <a:ext cx="3657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 sz="900">
                <a:latin typeface="Times New Roman"/>
                <a:ea typeface="Times New Roman"/>
                <a:cs typeface="Times New Roman"/>
                <a:sym typeface="Times New Roman"/>
              </a:rPr>
              <a:t>National Cheng Kung University</a:t>
            </a:r>
            <a:endParaRPr i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 sz="900"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and Information Engineering</a:t>
            </a:r>
            <a:endParaRPr i="1"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 sz="900">
                <a:latin typeface="Times New Roman"/>
                <a:ea typeface="Times New Roman"/>
                <a:cs typeface="Times New Roman"/>
                <a:sym typeface="Times New Roman"/>
              </a:rPr>
              <a:t>Intelligent Knowledge Management Laboratory</a:t>
            </a:r>
            <a:endParaRPr i="1"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200" y="4343988"/>
            <a:ext cx="1715959" cy="6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3031000" y="3172750"/>
            <a:ext cx="9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entury Schoolbook"/>
                <a:ea typeface="Century Schoolbook"/>
                <a:cs typeface="Century Schoolbook"/>
                <a:sym typeface="Century Schoolbook"/>
              </a:rPr>
              <a:t>Author: 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031000" y="3496750"/>
            <a:ext cx="9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entury Schoolbook"/>
                <a:ea typeface="Century Schoolbook"/>
                <a:cs typeface="Century Schoolbook"/>
                <a:sym typeface="Century Schoolbook"/>
              </a:rPr>
              <a:t>Advisor: 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3879700" y="3172750"/>
            <a:ext cx="28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Di-Nan Lin</a:t>
            </a:r>
            <a:r>
              <a:rPr lang="zh-TW">
                <a:latin typeface="Noto Sans TC"/>
                <a:ea typeface="Noto Sans TC"/>
                <a:cs typeface="Noto Sans TC"/>
                <a:sym typeface="Noto Sans TC"/>
              </a:rPr>
              <a:t>（林諦南）</a:t>
            </a:r>
            <a:endParaRPr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3879700" y="3496750"/>
            <a:ext cx="324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Prof. Hung-Yu Kao</a:t>
            </a:r>
            <a:r>
              <a:rPr lang="zh-TW">
                <a:latin typeface="Noto Sans TC"/>
                <a:ea typeface="Noto Sans TC"/>
                <a:cs typeface="Noto Sans TC"/>
                <a:sym typeface="Noto Sans TC"/>
              </a:rPr>
              <a:t>（高宏宇教授）</a:t>
            </a:r>
            <a:endParaRPr>
              <a:latin typeface="Noto Sans TC"/>
              <a:ea typeface="Noto Sans TC"/>
              <a:cs typeface="Noto Sans TC"/>
              <a:sym typeface="Noto Sans T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7" name="Google Shape;247;p22"/>
          <p:cNvCxnSpPr/>
          <p:nvPr/>
        </p:nvCxnSpPr>
        <p:spPr>
          <a:xfrm>
            <a:off x="1640075" y="4355000"/>
            <a:ext cx="549600" cy="354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22"/>
          <p:cNvSpPr txBox="1"/>
          <p:nvPr/>
        </p:nvSpPr>
        <p:spPr>
          <a:xfrm>
            <a:off x="2007276" y="4478825"/>
            <a:ext cx="224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6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Function</a:t>
            </a:r>
            <a:r>
              <a:rPr lang="zh-TW" sz="16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Dataset </a:t>
            </a:r>
            <a:endParaRPr sz="1600" u="sng"/>
          </a:p>
        </p:txBody>
      </p:sp>
      <p:sp>
        <p:nvSpPr>
          <p:cNvPr id="249" name="Google Shape;249;p22"/>
          <p:cNvSpPr/>
          <p:nvPr/>
        </p:nvSpPr>
        <p:spPr>
          <a:xfrm>
            <a:off x="1063825" y="3246800"/>
            <a:ext cx="3273000" cy="1108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Comic Neue"/>
                <a:ea typeface="Comic Neue"/>
                <a:cs typeface="Comic Neue"/>
                <a:sym typeface="Comic Neue"/>
              </a:rPr>
              <a:t>Find a dataset without any positional bias (</a:t>
            </a:r>
            <a:r>
              <a:rPr b="1" lang="zh-TW" sz="1800">
                <a:highlight>
                  <a:srgbClr val="F1C232"/>
                </a:highlight>
                <a:latin typeface="Comic Neue"/>
                <a:ea typeface="Comic Neue"/>
                <a:cs typeface="Comic Neue"/>
                <a:sym typeface="Comic Neue"/>
              </a:rPr>
              <a:t>order does not influence results</a:t>
            </a:r>
            <a:r>
              <a:rPr b="1" lang="zh-TW" sz="1800">
                <a:latin typeface="Comic Neue"/>
                <a:ea typeface="Comic Neue"/>
                <a:cs typeface="Comic Neue"/>
                <a:sym typeface="Comic Neue"/>
              </a:rPr>
              <a:t>).</a:t>
            </a:r>
            <a:endParaRPr b="1" sz="1800">
              <a:latin typeface="Comic Neue"/>
              <a:ea typeface="Comic Neue"/>
              <a:cs typeface="Comic Neue"/>
              <a:sym typeface="Comic Neue"/>
            </a:endParaRPr>
          </a:p>
        </p:txBody>
      </p:sp>
      <p:sp>
        <p:nvSpPr>
          <p:cNvPr id="250" name="Google Shape;250;p22"/>
          <p:cNvSpPr txBox="1"/>
          <p:nvPr/>
        </p:nvSpPr>
        <p:spPr>
          <a:xfrm>
            <a:off x="311700" y="1152475"/>
            <a:ext cx="85206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AutoNum type="arabicPeriod"/>
            </a:pP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In the NER task, words are </a:t>
            </a:r>
            <a:r>
              <a:rPr b="1" lang="zh-TW" sz="1800"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not independent</a:t>
            </a: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, and mutual influence during concatenation may have caused a decline in accuracy. 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entury Schoolbook"/>
              <a:buAutoNum type="arabicPeriod"/>
            </a:pP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Training data mainly consists of short sentences. The uneven data length distribution may hurt the model and </a:t>
            </a:r>
            <a:r>
              <a:rPr b="1" lang="zh-TW" sz="1800"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let some positions underfitting</a:t>
            </a: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51" name="Google Shape;251;p22"/>
          <p:cNvSpPr/>
          <p:nvPr/>
        </p:nvSpPr>
        <p:spPr>
          <a:xfrm>
            <a:off x="420017" y="2148869"/>
            <a:ext cx="8277000" cy="977100"/>
          </a:xfrm>
          <a:prstGeom prst="rect">
            <a:avLst/>
          </a:prstGeom>
          <a:solidFill>
            <a:srgbClr val="FFFFFF">
              <a:alpha val="70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2"/>
          <p:cNvSpPr/>
          <p:nvPr/>
        </p:nvSpPr>
        <p:spPr>
          <a:xfrm>
            <a:off x="446988" y="1138544"/>
            <a:ext cx="8277000" cy="977100"/>
          </a:xfrm>
          <a:prstGeom prst="rect">
            <a:avLst/>
          </a:prstGeom>
          <a:solidFill>
            <a:srgbClr val="FFFFFF">
              <a:alpha val="70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makes the experiment fail?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5" name="Google Shape;255;p22"/>
          <p:cNvSpPr/>
          <p:nvPr/>
        </p:nvSpPr>
        <p:spPr>
          <a:xfrm>
            <a:off x="4797000" y="3246800"/>
            <a:ext cx="3273000" cy="1108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Comic Neue"/>
                <a:ea typeface="Comic Neue"/>
                <a:cs typeface="Comic Neue"/>
                <a:sym typeface="Comic Neue"/>
              </a:rPr>
              <a:t>The key to achieving length generalization in LLM?</a:t>
            </a:r>
            <a:endParaRPr b="1" sz="1800">
              <a:latin typeface="Comic Neue"/>
              <a:ea typeface="Comic Neue"/>
              <a:cs typeface="Comic Neue"/>
              <a:sym typeface="Comic Neue"/>
            </a:endParaRPr>
          </a:p>
        </p:txBody>
      </p:sp>
      <p:cxnSp>
        <p:nvCxnSpPr>
          <p:cNvPr id="256" name="Google Shape;256;p22"/>
          <p:cNvCxnSpPr/>
          <p:nvPr/>
        </p:nvCxnSpPr>
        <p:spPr>
          <a:xfrm>
            <a:off x="5068450" y="4355000"/>
            <a:ext cx="549600" cy="354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7" name="Google Shape;257;p22"/>
          <p:cNvSpPr txBox="1"/>
          <p:nvPr/>
        </p:nvSpPr>
        <p:spPr>
          <a:xfrm>
            <a:off x="5588050" y="4478825"/>
            <a:ext cx="258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6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Position Encodings (PEs)</a:t>
            </a:r>
            <a:r>
              <a:rPr lang="zh-TW" sz="16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endParaRPr sz="1600" u="sng"/>
          </a:p>
        </p:txBody>
      </p:sp>
      <p:sp>
        <p:nvSpPr>
          <p:cNvPr id="258" name="Google Shape;258;p22"/>
          <p:cNvSpPr/>
          <p:nvPr/>
        </p:nvSpPr>
        <p:spPr>
          <a:xfrm>
            <a:off x="758875" y="3125975"/>
            <a:ext cx="3882900" cy="1838400"/>
          </a:xfrm>
          <a:prstGeom prst="rect">
            <a:avLst/>
          </a:prstGeom>
          <a:solidFill>
            <a:srgbClr val="FFFFFF">
              <a:alpha val="70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2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2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Introduction ー Motivation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Baseline for Linear Regression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5" name="Google Shape;1575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76" name="Google Shape;1576;p112"/>
          <p:cNvSpPr txBox="1"/>
          <p:nvPr/>
        </p:nvSpPr>
        <p:spPr>
          <a:xfrm>
            <a:off x="311700" y="27592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Lasso:</a:t>
            </a:r>
            <a:endParaRPr sz="2000" u="sng"/>
          </a:p>
        </p:txBody>
      </p:sp>
      <p:pic>
        <p:nvPicPr>
          <p:cNvPr id="1577" name="Google Shape;157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00" y="1167475"/>
            <a:ext cx="8242350" cy="11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545" y="2761250"/>
            <a:ext cx="73594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9" name="Google Shape;1579;p112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112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Methodology ー Details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Mamba (Gu and Dao, 2023)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6" name="Google Shape;1586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87" name="Google Shape;158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237" y="940625"/>
            <a:ext cx="5426925" cy="213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4725" y="1084888"/>
            <a:ext cx="2211450" cy="18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525" y="3175201"/>
            <a:ext cx="2457166" cy="18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8266" y="3175201"/>
            <a:ext cx="2457166" cy="18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1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4008" y="3175201"/>
            <a:ext cx="2457166" cy="18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Inference on LLM: MPT-7B </a:t>
            </a:r>
            <a:r>
              <a:rPr lang="zh-TW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(ALiBi)</a:t>
            </a: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Llama2-7B </a:t>
            </a:r>
            <a:r>
              <a:rPr lang="zh-TW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(NTK)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7" name="Google Shape;1597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98" name="Google Shape;1598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475" y="1571900"/>
            <a:ext cx="4076325" cy="30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1571907"/>
            <a:ext cx="4076325" cy="305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192" y="1571900"/>
            <a:ext cx="4076333" cy="30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875" y="1571906"/>
            <a:ext cx="4076325" cy="3057244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114"/>
          <p:cNvSpPr/>
          <p:nvPr/>
        </p:nvSpPr>
        <p:spPr>
          <a:xfrm>
            <a:off x="415800" y="1125225"/>
            <a:ext cx="3177900" cy="393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Standard settings (MPT)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" name="Google Shape;160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1571901"/>
            <a:ext cx="4076325" cy="3057262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Inference on LLM: MPT-7B </a:t>
            </a:r>
            <a:r>
              <a:rPr lang="zh-TW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(ALiBi)</a:t>
            </a: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Llama2-7B </a:t>
            </a:r>
            <a:r>
              <a:rPr lang="zh-TW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(NTK)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9" name="Google Shape;1609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610" name="Google Shape;1610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1571894"/>
            <a:ext cx="4076325" cy="305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782" y="1571894"/>
            <a:ext cx="4076325" cy="3057244"/>
          </a:xfrm>
          <a:prstGeom prst="rect">
            <a:avLst/>
          </a:prstGeom>
          <a:noFill/>
          <a:ln>
            <a:noFill/>
          </a:ln>
        </p:spPr>
      </p:pic>
      <p:sp>
        <p:nvSpPr>
          <p:cNvPr id="1612" name="Google Shape;1612;p115"/>
          <p:cNvSpPr/>
          <p:nvPr/>
        </p:nvSpPr>
        <p:spPr>
          <a:xfrm>
            <a:off x="415800" y="1125225"/>
            <a:ext cx="3177900" cy="393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Standard settings (Llama)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Inference on LLM: MPT-7B </a:t>
            </a:r>
            <a:r>
              <a:rPr lang="zh-TW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(ALiBi)</a:t>
            </a: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Llama2-7B </a:t>
            </a:r>
            <a:r>
              <a:rPr lang="zh-TW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(NTK)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8" name="Google Shape;1618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19" name="Google Shape;1619;p116"/>
          <p:cNvSpPr/>
          <p:nvPr/>
        </p:nvSpPr>
        <p:spPr>
          <a:xfrm>
            <a:off x="415800" y="1125225"/>
            <a:ext cx="3177900" cy="393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Duplicated settings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20" name="Google Shape;1620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400" y="1818175"/>
            <a:ext cx="3565574" cy="267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500" y="1818175"/>
            <a:ext cx="3565574" cy="2674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17"/>
          <p:cNvSpPr/>
          <p:nvPr/>
        </p:nvSpPr>
        <p:spPr>
          <a:xfrm>
            <a:off x="491550" y="1308325"/>
            <a:ext cx="8160900" cy="266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117"/>
          <p:cNvSpPr txBox="1"/>
          <p:nvPr/>
        </p:nvSpPr>
        <p:spPr>
          <a:xfrm>
            <a:off x="677550" y="1473325"/>
            <a:ext cx="7788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Below is an instruction that describes a task. Write a response that appropriately completes the request.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### Instruction: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You are given some examples of inputs and their corresponding labels. You need to learn the underlying boolean function represented by these input-label examples. Predict the 'Label'(either 0 or 1) for the final input.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Input: 0 1 1 0 1 1 1 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Label: 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Input: 1 1 1 0 0 1 0 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Label: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8" name="Google Shape;1628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Prompt for</a:t>
            </a: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MPT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9" name="Google Shape;1629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Prompt for Llama 2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5" name="Google Shape;1635;p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36" name="Google Shape;1636;p118"/>
          <p:cNvSpPr/>
          <p:nvPr/>
        </p:nvSpPr>
        <p:spPr>
          <a:xfrm>
            <a:off x="491550" y="1308325"/>
            <a:ext cx="8160900" cy="266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118"/>
          <p:cNvSpPr txBox="1"/>
          <p:nvPr/>
        </p:nvSpPr>
        <p:spPr>
          <a:xfrm>
            <a:off x="677550" y="1397125"/>
            <a:ext cx="7788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&lt;s&gt;[INST] &lt;&lt;SYS&gt;&gt;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Below is an instruction that describes a task. Write a response that appropriately completes the request.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&lt;&lt;/SYS&gt;&gt;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You are given some examples of inputs and their corresponding labels. You need to learn the underlying boolean function represented by these input-label examples. Predict the 'Label'(either 0 or 1) for the final input.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Input: 0 1 1 0 1 1 1 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Label: 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Input: 1 1 1 0 0 1 0 0[/INST]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Label: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/>
        </p:nvSpPr>
        <p:spPr>
          <a:xfrm>
            <a:off x="311700" y="1152475"/>
            <a:ext cx="8520600" cy="16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AutoNum type="arabicPeriod"/>
            </a:pP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PEs sustain model’s ICL capability on out-of-distribution (OOD) lengths.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AutoNum type="arabicPeriod"/>
            </a:pP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PEs enhance ICL capability across different tasks and increase accuracy.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Schoolbook"/>
              <a:buAutoNum type="arabicPeriod"/>
            </a:pP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PEs might reduce Induction Ability, which is a trade-off between length.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66" name="Google Shape;266;p23"/>
          <p:cNvSpPr/>
          <p:nvPr/>
        </p:nvSpPr>
        <p:spPr>
          <a:xfrm>
            <a:off x="369500" y="1620250"/>
            <a:ext cx="8277000" cy="834600"/>
          </a:xfrm>
          <a:prstGeom prst="rect">
            <a:avLst/>
          </a:prstGeom>
          <a:solidFill>
            <a:srgbClr val="FFFFFF">
              <a:alpha val="70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3"/>
          <p:cNvSpPr/>
          <p:nvPr/>
        </p:nvSpPr>
        <p:spPr>
          <a:xfrm>
            <a:off x="369500" y="1198388"/>
            <a:ext cx="8277000" cy="393600"/>
          </a:xfrm>
          <a:prstGeom prst="rect">
            <a:avLst/>
          </a:prstGeom>
          <a:solidFill>
            <a:srgbClr val="FFFFFF">
              <a:alpha val="70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3"/>
          <p:cNvSpPr/>
          <p:nvPr/>
        </p:nvSpPr>
        <p:spPr>
          <a:xfrm>
            <a:off x="433500" y="2061238"/>
            <a:ext cx="8277000" cy="393600"/>
          </a:xfrm>
          <a:prstGeom prst="rect">
            <a:avLst/>
          </a:prstGeom>
          <a:solidFill>
            <a:srgbClr val="FFFFFF">
              <a:alpha val="70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3"/>
          <p:cNvSpPr/>
          <p:nvPr/>
        </p:nvSpPr>
        <p:spPr>
          <a:xfrm>
            <a:off x="433500" y="1198400"/>
            <a:ext cx="8277000" cy="834600"/>
          </a:xfrm>
          <a:prstGeom prst="rect">
            <a:avLst/>
          </a:prstGeom>
          <a:solidFill>
            <a:srgbClr val="FFFFFF">
              <a:alpha val="70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Overall, our contributions are: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1" name="Google Shape;2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5" y="2616375"/>
            <a:ext cx="4307200" cy="20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3" name="Google Shape;273;p23"/>
          <p:cNvSpPr txBox="1"/>
          <p:nvPr/>
        </p:nvSpPr>
        <p:spPr>
          <a:xfrm>
            <a:off x="366425" y="4610525"/>
            <a:ext cx="451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Figure: Different performance between PEs. [Thesis p.4]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23"/>
          <p:cNvSpPr txBox="1"/>
          <p:nvPr/>
        </p:nvSpPr>
        <p:spPr>
          <a:xfrm>
            <a:off x="5036925" y="3013925"/>
            <a:ext cx="36711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u="sng">
                <a:latin typeface="Century Schoolbook"/>
                <a:ea typeface="Century Schoolbook"/>
                <a:cs typeface="Century Schoolbook"/>
                <a:sym typeface="Century Schoolbook"/>
              </a:rPr>
              <a:t>Length Generalization</a:t>
            </a:r>
            <a:r>
              <a:rPr lang="zh-TW" sz="1600" u="sng">
                <a:latin typeface="Century Schoolbook"/>
                <a:ea typeface="Century Schoolbook"/>
                <a:cs typeface="Century Schoolbook"/>
                <a:sym typeface="Century Schoolbook"/>
              </a:rPr>
              <a:t>:</a:t>
            </a:r>
            <a:endParaRPr sz="1600" u="sng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zh-TW" sz="1600">
                <a:latin typeface="Century Schoolbook"/>
                <a:ea typeface="Century Schoolbook"/>
                <a:cs typeface="Century Schoolbook"/>
                <a:sym typeface="Century Schoolbook"/>
              </a:rPr>
              <a:t>Model can extrapolate to longer text.</a:t>
            </a:r>
            <a:endParaRPr i="1"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 u="sng">
                <a:latin typeface="Century Schoolbook"/>
                <a:ea typeface="Century Schoolbook"/>
                <a:cs typeface="Century Schoolbook"/>
                <a:sym typeface="Century Schoolbook"/>
              </a:rPr>
              <a:t>Induction Ability</a:t>
            </a:r>
            <a:r>
              <a:rPr lang="zh-TW" sz="1600" u="sng">
                <a:latin typeface="Century Schoolbook"/>
                <a:ea typeface="Century Schoolbook"/>
                <a:cs typeface="Century Schoolbook"/>
                <a:sym typeface="Century Schoolbook"/>
              </a:rPr>
              <a:t>:</a:t>
            </a:r>
            <a:endParaRPr sz="1600" u="sng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zh-TW" sz="1600">
                <a:latin typeface="Century Schoolbook"/>
                <a:ea typeface="Century Schoolbook"/>
                <a:cs typeface="Century Schoolbook"/>
                <a:sym typeface="Century Schoolbook"/>
              </a:rPr>
              <a:t>Model can utilize induction heads.</a:t>
            </a:r>
            <a:r>
              <a:rPr i="1" lang="zh-TW" sz="1600"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endParaRPr i="1" sz="16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75" name="Google Shape;275;p23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3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Introduction ー Our Work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 txBox="1"/>
          <p:nvPr>
            <p:ph type="title"/>
          </p:nvPr>
        </p:nvSpPr>
        <p:spPr>
          <a:xfrm>
            <a:off x="760800" y="2439775"/>
            <a:ext cx="335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Related Work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83" name="Google Shape;283;p24"/>
          <p:cNvSpPr txBox="1"/>
          <p:nvPr>
            <p:ph idx="4294967295" type="body"/>
          </p:nvPr>
        </p:nvSpPr>
        <p:spPr>
          <a:xfrm>
            <a:off x="4114800" y="1152475"/>
            <a:ext cx="4357800" cy="3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▸"/>
            </a:pPr>
            <a:r>
              <a:rPr b="1"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Length Generalization</a:t>
            </a:r>
            <a:endParaRPr b="1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⬦"/>
            </a:pPr>
            <a:r>
              <a:rPr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Computational complexity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▸"/>
            </a:pPr>
            <a:r>
              <a:rPr b="1"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Position Encodings</a:t>
            </a:r>
            <a:endParaRPr b="1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⬦"/>
            </a:pPr>
            <a:r>
              <a:rPr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key to extrapolate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▸"/>
            </a:pPr>
            <a:r>
              <a:rPr b="1"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In-Context Learning</a:t>
            </a:r>
            <a:endParaRPr b="1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⬦"/>
            </a:pPr>
            <a:r>
              <a:rPr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to Learn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Length Generalization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0" name="Google Shape;290;p25"/>
          <p:cNvSpPr/>
          <p:nvPr/>
        </p:nvSpPr>
        <p:spPr>
          <a:xfrm>
            <a:off x="428125" y="1322575"/>
            <a:ext cx="1283400" cy="250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Goal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25"/>
          <p:cNvSpPr txBox="1"/>
          <p:nvPr/>
        </p:nvSpPr>
        <p:spPr>
          <a:xfrm>
            <a:off x="428125" y="1651025"/>
            <a:ext cx="538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600">
                <a:latin typeface="Century Schoolbook"/>
                <a:ea typeface="Century Schoolbook"/>
                <a:cs typeface="Century Schoolbook"/>
                <a:sym typeface="Century Schoolbook"/>
              </a:rPr>
              <a:t>Teach (train) model how to add (</a:t>
            </a:r>
            <a:r>
              <a:rPr b="1" lang="zh-TW" sz="1600"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learn an algorithm</a:t>
            </a:r>
            <a:r>
              <a:rPr lang="zh-TW" sz="1600">
                <a:latin typeface="Century Schoolbook"/>
                <a:ea typeface="Century Schoolbook"/>
                <a:cs typeface="Century Schoolbook"/>
                <a:sym typeface="Century Schoolbook"/>
              </a:rPr>
              <a:t>).</a:t>
            </a:r>
            <a:endParaRPr sz="1600"/>
          </a:p>
        </p:txBody>
      </p:sp>
      <p:sp>
        <p:nvSpPr>
          <p:cNvPr id="292" name="Google Shape;292;p25"/>
          <p:cNvSpPr txBox="1"/>
          <p:nvPr/>
        </p:nvSpPr>
        <p:spPr>
          <a:xfrm>
            <a:off x="5803702" y="1184730"/>
            <a:ext cx="1806000" cy="9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14 + 32 → 55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123 + 654 → 777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25"/>
          <p:cNvSpPr/>
          <p:nvPr/>
        </p:nvSpPr>
        <p:spPr>
          <a:xfrm>
            <a:off x="428125" y="2355125"/>
            <a:ext cx="1283400" cy="250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Problem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25"/>
          <p:cNvSpPr/>
          <p:nvPr/>
        </p:nvSpPr>
        <p:spPr>
          <a:xfrm>
            <a:off x="4039725" y="2355125"/>
            <a:ext cx="1283400" cy="250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25"/>
          <p:cNvSpPr txBox="1"/>
          <p:nvPr/>
        </p:nvSpPr>
        <p:spPr>
          <a:xfrm>
            <a:off x="428125" y="2891125"/>
            <a:ext cx="3421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Century Schoolbook"/>
                <a:ea typeface="Century Schoolbook"/>
                <a:cs typeface="Century Schoolbook"/>
                <a:sym typeface="Century Schoolbook"/>
              </a:rPr>
              <a:t>Carry operation is not easy: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latin typeface="Century Schoolbook"/>
                <a:ea typeface="Century Schoolbook"/>
                <a:cs typeface="Century Schoolbook"/>
                <a:sym typeface="Century Schoolbook"/>
              </a:rPr>
              <a:t>5678 + 9012 → ?????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latin typeface="Century Schoolbook"/>
                <a:ea typeface="Century Schoolbook"/>
                <a:cs typeface="Century Schoolbook"/>
                <a:sym typeface="Century Schoolbook"/>
              </a:rPr>
              <a:t>The digit length is a challenge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Century Schoolbook"/>
                <a:ea typeface="Century Schoolbook"/>
                <a:cs typeface="Century Schoolbook"/>
                <a:sym typeface="Century Schoolbook"/>
              </a:rPr>
              <a:t>as well.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296" name="Google Shape;2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775" y="2715425"/>
            <a:ext cx="3502129" cy="206564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5"/>
          <p:cNvSpPr txBox="1"/>
          <p:nvPr/>
        </p:nvSpPr>
        <p:spPr>
          <a:xfrm>
            <a:off x="7381097" y="2593100"/>
            <a:ext cx="148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(Zhou et al., ICLR 2024)</a:t>
            </a:r>
            <a:endParaRPr sz="900"/>
          </a:p>
        </p:txBody>
      </p:sp>
      <p:sp>
        <p:nvSpPr>
          <p:cNvPr id="298" name="Google Shape;298;p25"/>
          <p:cNvSpPr txBox="1"/>
          <p:nvPr/>
        </p:nvSpPr>
        <p:spPr>
          <a:xfrm>
            <a:off x="5372600" y="2203175"/>
            <a:ext cx="330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Century Schoolbook"/>
                <a:ea typeface="Century Schoolbook"/>
                <a:cs typeface="Century Schoolbook"/>
                <a:sym typeface="Century Schoolbook"/>
              </a:rPr>
              <a:t>*</a:t>
            </a:r>
            <a:r>
              <a:rPr lang="zh-TW" sz="1200">
                <a:latin typeface="Century Schoolbook"/>
                <a:ea typeface="Century Schoolbook"/>
                <a:cs typeface="Century Schoolbook"/>
                <a:sym typeface="Century Schoolbook"/>
              </a:rPr>
              <a:t>Current SoTA can only generalize to lengths </a:t>
            </a:r>
            <a:r>
              <a:rPr lang="zh-TW" sz="1200"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2.5x longer</a:t>
            </a:r>
            <a:r>
              <a:rPr lang="zh-TW" sz="1200">
                <a:latin typeface="Century Schoolbook"/>
                <a:ea typeface="Century Schoolbook"/>
                <a:cs typeface="Century Schoolbook"/>
                <a:sym typeface="Century Schoolbook"/>
              </a:rPr>
              <a:t> than training set.</a:t>
            </a:r>
            <a:endParaRPr sz="12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99" name="Google Shape;299;p25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5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Related Work </a:t>
            </a: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ー </a:t>
            </a: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Length Generalization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Length Generalization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6" name="Google Shape;3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075" y="1340700"/>
            <a:ext cx="7425826" cy="371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8" name="Google Shape;308;p26"/>
          <p:cNvSpPr txBox="1"/>
          <p:nvPr/>
        </p:nvSpPr>
        <p:spPr>
          <a:xfrm>
            <a:off x="1761900" y="1023300"/>
            <a:ext cx="562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▼</a:t>
            </a: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Table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Examples of the tasks for length generalization.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[Thesis p.6]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309;p26"/>
          <p:cNvSpPr txBox="1"/>
          <p:nvPr/>
        </p:nvSpPr>
        <p:spPr>
          <a:xfrm>
            <a:off x="64800" y="2110050"/>
            <a:ext cx="8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Lake</a:t>
            </a: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 et al.,</a:t>
            </a:r>
            <a:endParaRPr sz="9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2018</a:t>
            </a:r>
            <a:endParaRPr sz="900"/>
          </a:p>
        </p:txBody>
      </p:sp>
      <p:sp>
        <p:nvSpPr>
          <p:cNvPr id="310" name="Google Shape;310;p26"/>
          <p:cNvSpPr txBox="1"/>
          <p:nvPr/>
        </p:nvSpPr>
        <p:spPr>
          <a:xfrm>
            <a:off x="64800" y="3192050"/>
            <a:ext cx="8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Anil</a:t>
            </a: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 et al.,</a:t>
            </a:r>
            <a:endParaRPr sz="9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2022</a:t>
            </a:r>
            <a:endParaRPr sz="900"/>
          </a:p>
        </p:txBody>
      </p:sp>
      <p:sp>
        <p:nvSpPr>
          <p:cNvPr id="311" name="Google Shape;311;p26"/>
          <p:cNvSpPr txBox="1"/>
          <p:nvPr/>
        </p:nvSpPr>
        <p:spPr>
          <a:xfrm>
            <a:off x="64800" y="3545650"/>
            <a:ext cx="86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Zhang </a:t>
            </a: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et al.,</a:t>
            </a:r>
            <a:endParaRPr sz="9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2023</a:t>
            </a:r>
            <a:endParaRPr sz="900"/>
          </a:p>
        </p:txBody>
      </p:sp>
      <p:sp>
        <p:nvSpPr>
          <p:cNvPr id="312" name="Google Shape;312;p26"/>
          <p:cNvSpPr txBox="1"/>
          <p:nvPr/>
        </p:nvSpPr>
        <p:spPr>
          <a:xfrm>
            <a:off x="-5400" y="4459975"/>
            <a:ext cx="100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Deletang </a:t>
            </a: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et al.,</a:t>
            </a:r>
            <a:endParaRPr sz="9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2023</a:t>
            </a:r>
            <a:endParaRPr sz="900"/>
          </a:p>
        </p:txBody>
      </p:sp>
      <p:sp>
        <p:nvSpPr>
          <p:cNvPr id="313" name="Google Shape;313;p26"/>
          <p:cNvSpPr/>
          <p:nvPr/>
        </p:nvSpPr>
        <p:spPr>
          <a:xfrm>
            <a:off x="64800" y="2571750"/>
            <a:ext cx="8407500" cy="2485200"/>
          </a:xfrm>
          <a:prstGeom prst="rect">
            <a:avLst/>
          </a:prstGeom>
          <a:solidFill>
            <a:srgbClr val="FFFFFF">
              <a:alpha val="70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6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Related Work ー Length Generalization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Length Generalization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1" name="Google Shape;3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075" y="1340700"/>
            <a:ext cx="7425826" cy="371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23" name="Google Shape;323;p27"/>
          <p:cNvSpPr txBox="1"/>
          <p:nvPr/>
        </p:nvSpPr>
        <p:spPr>
          <a:xfrm>
            <a:off x="1761900" y="1023300"/>
            <a:ext cx="562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▼</a:t>
            </a: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Table: Examples of the tasks for length generalization. [Thesis p.6]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27"/>
          <p:cNvSpPr txBox="1"/>
          <p:nvPr/>
        </p:nvSpPr>
        <p:spPr>
          <a:xfrm>
            <a:off x="64800" y="2110050"/>
            <a:ext cx="8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Lake et al.,</a:t>
            </a:r>
            <a:endParaRPr sz="9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2018</a:t>
            </a:r>
            <a:endParaRPr sz="900"/>
          </a:p>
        </p:txBody>
      </p:sp>
      <p:sp>
        <p:nvSpPr>
          <p:cNvPr id="325" name="Google Shape;325;p27"/>
          <p:cNvSpPr txBox="1"/>
          <p:nvPr/>
        </p:nvSpPr>
        <p:spPr>
          <a:xfrm>
            <a:off x="64800" y="3192050"/>
            <a:ext cx="8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Anil et al.,</a:t>
            </a:r>
            <a:endParaRPr sz="9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2022</a:t>
            </a:r>
            <a:endParaRPr sz="900"/>
          </a:p>
        </p:txBody>
      </p:sp>
      <p:sp>
        <p:nvSpPr>
          <p:cNvPr id="326" name="Google Shape;326;p27"/>
          <p:cNvSpPr txBox="1"/>
          <p:nvPr/>
        </p:nvSpPr>
        <p:spPr>
          <a:xfrm>
            <a:off x="64800" y="3545650"/>
            <a:ext cx="86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Zhang et al.,</a:t>
            </a:r>
            <a:endParaRPr sz="9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2023</a:t>
            </a:r>
            <a:endParaRPr sz="900"/>
          </a:p>
        </p:txBody>
      </p:sp>
      <p:sp>
        <p:nvSpPr>
          <p:cNvPr id="327" name="Google Shape;327;p27"/>
          <p:cNvSpPr txBox="1"/>
          <p:nvPr/>
        </p:nvSpPr>
        <p:spPr>
          <a:xfrm>
            <a:off x="-5400" y="4459975"/>
            <a:ext cx="100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Deletang et al.,</a:t>
            </a:r>
            <a:endParaRPr sz="9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2023</a:t>
            </a:r>
            <a:endParaRPr sz="900"/>
          </a:p>
        </p:txBody>
      </p:sp>
      <p:sp>
        <p:nvSpPr>
          <p:cNvPr id="328" name="Google Shape;328;p27"/>
          <p:cNvSpPr/>
          <p:nvPr/>
        </p:nvSpPr>
        <p:spPr>
          <a:xfrm>
            <a:off x="64800" y="1791700"/>
            <a:ext cx="8406900" cy="689700"/>
          </a:xfrm>
          <a:prstGeom prst="rect">
            <a:avLst/>
          </a:prstGeom>
          <a:solidFill>
            <a:srgbClr val="FFFFFF">
              <a:alpha val="70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7"/>
          <p:cNvSpPr/>
          <p:nvPr/>
        </p:nvSpPr>
        <p:spPr>
          <a:xfrm>
            <a:off x="65350" y="3992525"/>
            <a:ext cx="8406900" cy="1064400"/>
          </a:xfrm>
          <a:prstGeom prst="rect">
            <a:avLst/>
          </a:prstGeom>
          <a:solidFill>
            <a:srgbClr val="FFFFFF">
              <a:alpha val="70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7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7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Related Work ー Length Generalization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Length Generalization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7" name="Google Shape;3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075" y="1340700"/>
            <a:ext cx="7425826" cy="371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39" name="Google Shape;339;p28"/>
          <p:cNvSpPr txBox="1"/>
          <p:nvPr/>
        </p:nvSpPr>
        <p:spPr>
          <a:xfrm>
            <a:off x="1761900" y="1023300"/>
            <a:ext cx="562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▼</a:t>
            </a: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Table: Examples of the tasks for length generalization. [Thesis p.6]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0" name="Google Shape;340;p28"/>
          <p:cNvSpPr txBox="1"/>
          <p:nvPr/>
        </p:nvSpPr>
        <p:spPr>
          <a:xfrm>
            <a:off x="64800" y="2110050"/>
            <a:ext cx="8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Lake et al.,</a:t>
            </a:r>
            <a:endParaRPr sz="9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2018</a:t>
            </a:r>
            <a:endParaRPr sz="900"/>
          </a:p>
        </p:txBody>
      </p:sp>
      <p:sp>
        <p:nvSpPr>
          <p:cNvPr id="341" name="Google Shape;341;p28"/>
          <p:cNvSpPr txBox="1"/>
          <p:nvPr/>
        </p:nvSpPr>
        <p:spPr>
          <a:xfrm>
            <a:off x="64800" y="3192050"/>
            <a:ext cx="8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Anil et al.,</a:t>
            </a:r>
            <a:endParaRPr sz="9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2022</a:t>
            </a:r>
            <a:endParaRPr sz="900"/>
          </a:p>
        </p:txBody>
      </p:sp>
      <p:sp>
        <p:nvSpPr>
          <p:cNvPr id="342" name="Google Shape;342;p28"/>
          <p:cNvSpPr txBox="1"/>
          <p:nvPr/>
        </p:nvSpPr>
        <p:spPr>
          <a:xfrm>
            <a:off x="64800" y="3545650"/>
            <a:ext cx="86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Zhang et al.,</a:t>
            </a:r>
            <a:endParaRPr sz="9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2023</a:t>
            </a:r>
            <a:endParaRPr sz="900"/>
          </a:p>
        </p:txBody>
      </p:sp>
      <p:sp>
        <p:nvSpPr>
          <p:cNvPr id="343" name="Google Shape;343;p28"/>
          <p:cNvSpPr txBox="1"/>
          <p:nvPr/>
        </p:nvSpPr>
        <p:spPr>
          <a:xfrm>
            <a:off x="-5400" y="4459975"/>
            <a:ext cx="100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Deletang et al.,</a:t>
            </a:r>
            <a:endParaRPr sz="9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2023</a:t>
            </a:r>
            <a:endParaRPr sz="900"/>
          </a:p>
        </p:txBody>
      </p:sp>
      <p:sp>
        <p:nvSpPr>
          <p:cNvPr id="344" name="Google Shape;344;p28"/>
          <p:cNvSpPr/>
          <p:nvPr/>
        </p:nvSpPr>
        <p:spPr>
          <a:xfrm>
            <a:off x="116275" y="1791700"/>
            <a:ext cx="8355300" cy="2213100"/>
          </a:xfrm>
          <a:prstGeom prst="rect">
            <a:avLst/>
          </a:prstGeom>
          <a:solidFill>
            <a:srgbClr val="FFFFFF">
              <a:alpha val="70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8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8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Related Work ー Length Generalization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Transformer struggles with OOD length?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2" name="Google Shape;35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53" name="Google Shape;353;p29"/>
          <p:cNvSpPr txBox="1"/>
          <p:nvPr/>
        </p:nvSpPr>
        <p:spPr>
          <a:xfrm>
            <a:off x="898250" y="1481200"/>
            <a:ext cx="73641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2000"/>
              <a:buFont typeface="Century Schoolbook"/>
              <a:buAutoNum type="arabicPeriod"/>
            </a:pP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You need lots of GPUs to train a long context LLM due to the  </a:t>
            </a:r>
            <a:r>
              <a:rPr b="1" lang="zh-TW" sz="1800"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computational complexity</a:t>
            </a: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 of self-attention is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354" name="Google Shape;3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480" y="1919580"/>
            <a:ext cx="1760425" cy="50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9"/>
          <p:cNvSpPr txBox="1"/>
          <p:nvPr/>
        </p:nvSpPr>
        <p:spPr>
          <a:xfrm>
            <a:off x="898250" y="2724150"/>
            <a:ext cx="7364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Century Schoolbook"/>
              <a:buAutoNum type="arabicPeriod" startAt="2"/>
            </a:pP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You use learnable position encoding like what GPT-2 does, and it is impossible to do length generalization.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56" name="Google Shape;356;p29"/>
          <p:cNvSpPr txBox="1"/>
          <p:nvPr/>
        </p:nvSpPr>
        <p:spPr>
          <a:xfrm>
            <a:off x="898250" y="3753800"/>
            <a:ext cx="7364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Century Schoolbook"/>
              <a:buAutoNum type="arabicPeriod" startAt="3"/>
            </a:pP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Data distribution? Architecture constraints? It’s still a research question. But most think the key is </a:t>
            </a:r>
            <a:r>
              <a:rPr b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Position Encoding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57" name="Google Shape;357;p29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9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Related Work ー Length Generalization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Position Encodings (PEs)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65" name="Google Shape;365;p30"/>
          <p:cNvSpPr txBox="1"/>
          <p:nvPr/>
        </p:nvSpPr>
        <p:spPr>
          <a:xfrm>
            <a:off x="311700" y="1159050"/>
            <a:ext cx="540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 u="sng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Absolute</a:t>
            </a: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Position Encoding (APE)</a:t>
            </a: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</a:t>
            </a:r>
            <a:endParaRPr sz="2000" u="sng"/>
          </a:p>
        </p:txBody>
      </p:sp>
      <p:sp>
        <p:nvSpPr>
          <p:cNvPr id="366" name="Google Shape;366;p30"/>
          <p:cNvSpPr txBox="1"/>
          <p:nvPr/>
        </p:nvSpPr>
        <p:spPr>
          <a:xfrm>
            <a:off x="664475" y="1651650"/>
            <a:ext cx="711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Times New Roman"/>
              <a:buChar char="▸"/>
            </a:pPr>
            <a:r>
              <a:rPr lang="zh-TW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Learnable position encoding (</a:t>
            </a:r>
            <a:r>
              <a:rPr lang="zh-TW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BERT, </a:t>
            </a:r>
            <a:r>
              <a:rPr lang="zh-TW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GPT-2)</a:t>
            </a:r>
            <a:endParaRPr sz="1200"/>
          </a:p>
        </p:txBody>
      </p:sp>
      <p:sp>
        <p:nvSpPr>
          <p:cNvPr id="367" name="Google Shape;367;p30"/>
          <p:cNvSpPr txBox="1"/>
          <p:nvPr/>
        </p:nvSpPr>
        <p:spPr>
          <a:xfrm>
            <a:off x="664475" y="2150625"/>
            <a:ext cx="711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Times New Roman"/>
              <a:buChar char="▸"/>
            </a:pPr>
            <a:r>
              <a:rPr lang="zh-TW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Sinusoidal Position Encoding</a:t>
            </a:r>
            <a:r>
              <a:rPr lang="zh-TW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(Vanilla Transformer):</a:t>
            </a:r>
            <a:endParaRPr sz="1200"/>
          </a:p>
        </p:txBody>
      </p:sp>
      <p:pic>
        <p:nvPicPr>
          <p:cNvPr id="368" name="Google Shape;3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400" y="2812140"/>
            <a:ext cx="3286200" cy="14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0"/>
          <p:cNvSpPr txBox="1"/>
          <p:nvPr/>
        </p:nvSpPr>
        <p:spPr>
          <a:xfrm>
            <a:off x="1013100" y="4257325"/>
            <a:ext cx="7117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zh-TW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where 2</a:t>
            </a:r>
            <a:r>
              <a:rPr i="1" lang="zh-TW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</a:t>
            </a:r>
            <a:r>
              <a:rPr lang="zh-TW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 2</a:t>
            </a:r>
            <a:r>
              <a:rPr i="1" lang="zh-TW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</a:t>
            </a:r>
            <a:r>
              <a:rPr lang="zh-TW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+1  is the dimension of the position embedding, </a:t>
            </a:r>
            <a:r>
              <a:rPr i="1" lang="zh-TW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</a:t>
            </a:r>
            <a:r>
              <a:rPr lang="zh-TW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is the model hidden dimension, and 10000 is the wavelengths form a geometric progression.</a:t>
            </a:r>
            <a:endParaRPr sz="1000"/>
          </a:p>
        </p:txBody>
      </p:sp>
      <p:sp>
        <p:nvSpPr>
          <p:cNvPr id="370" name="Google Shape;370;p30"/>
          <p:cNvSpPr/>
          <p:nvPr/>
        </p:nvSpPr>
        <p:spPr>
          <a:xfrm>
            <a:off x="3131030" y="2836743"/>
            <a:ext cx="548700" cy="548700"/>
          </a:xfrm>
          <a:prstGeom prst="ellipse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0"/>
          <p:cNvSpPr/>
          <p:nvPr/>
        </p:nvSpPr>
        <p:spPr>
          <a:xfrm>
            <a:off x="3131015" y="3578978"/>
            <a:ext cx="548700" cy="548700"/>
          </a:xfrm>
          <a:prstGeom prst="ellipse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0"/>
          <p:cNvSpPr/>
          <p:nvPr/>
        </p:nvSpPr>
        <p:spPr>
          <a:xfrm>
            <a:off x="3475550" y="2701406"/>
            <a:ext cx="2005725" cy="238375"/>
          </a:xfrm>
          <a:custGeom>
            <a:rect b="b" l="l" r="r" t="t"/>
            <a:pathLst>
              <a:path extrusionOk="0" h="9535" w="80229">
                <a:moveTo>
                  <a:pt x="0" y="6091"/>
                </a:moveTo>
                <a:cubicBezTo>
                  <a:pt x="5086" y="5189"/>
                  <a:pt x="21574" y="1579"/>
                  <a:pt x="30516" y="677"/>
                </a:cubicBezTo>
                <a:cubicBezTo>
                  <a:pt x="39458" y="-225"/>
                  <a:pt x="46021" y="-225"/>
                  <a:pt x="53650" y="677"/>
                </a:cubicBezTo>
                <a:cubicBezTo>
                  <a:pt x="61279" y="1579"/>
                  <a:pt x="71861" y="4615"/>
                  <a:pt x="76291" y="6091"/>
                </a:cubicBezTo>
                <a:cubicBezTo>
                  <a:pt x="80721" y="7568"/>
                  <a:pt x="79573" y="8962"/>
                  <a:pt x="80229" y="9536"/>
                </a:cubicBezTo>
              </a:path>
            </a:pathLst>
          </a:cu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73" name="Google Shape;373;p30"/>
          <p:cNvSpPr txBox="1"/>
          <p:nvPr/>
        </p:nvSpPr>
        <p:spPr>
          <a:xfrm>
            <a:off x="5207100" y="289366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sz="2000" u="sng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Normalize the range</a:t>
            </a:r>
            <a:endParaRPr u="sng">
              <a:solidFill>
                <a:srgbClr val="CC0000"/>
              </a:solidFill>
            </a:endParaRPr>
          </a:p>
        </p:txBody>
      </p:sp>
      <p:sp>
        <p:nvSpPr>
          <p:cNvPr id="374" name="Google Shape;374;p30"/>
          <p:cNvSpPr txBox="1"/>
          <p:nvPr/>
        </p:nvSpPr>
        <p:spPr>
          <a:xfrm>
            <a:off x="5234360" y="330994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zh-TW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can keep the value within [-1, 1].</a:t>
            </a:r>
            <a:endParaRPr/>
          </a:p>
        </p:txBody>
      </p:sp>
      <p:sp>
        <p:nvSpPr>
          <p:cNvPr id="375" name="Google Shape;375;p30"/>
          <p:cNvSpPr txBox="1"/>
          <p:nvPr/>
        </p:nvSpPr>
        <p:spPr>
          <a:xfrm>
            <a:off x="4463625" y="1293020"/>
            <a:ext cx="175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(</a:t>
            </a: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Vaswani</a:t>
            </a: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 et al., 2017)</a:t>
            </a:r>
            <a:endParaRPr sz="900"/>
          </a:p>
        </p:txBody>
      </p:sp>
      <p:sp>
        <p:nvSpPr>
          <p:cNvPr id="376" name="Google Shape;376;p30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0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Related Work ー Position Encodings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highlight>
                  <a:srgbClr val="F1C23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Absolute</a:t>
            </a: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Position Encoding (APE)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3" name="Google Shape;38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84" name="Google Shape;3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050" y="1017725"/>
            <a:ext cx="6813880" cy="35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1"/>
          <p:cNvSpPr/>
          <p:nvPr/>
        </p:nvSpPr>
        <p:spPr>
          <a:xfrm>
            <a:off x="2601900" y="1094050"/>
            <a:ext cx="5549700" cy="3679200"/>
          </a:xfrm>
          <a:prstGeom prst="rect">
            <a:avLst/>
          </a:prstGeom>
          <a:solidFill>
            <a:srgbClr val="FFFFFF">
              <a:alpha val="70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1"/>
          <p:cNvSpPr txBox="1"/>
          <p:nvPr/>
        </p:nvSpPr>
        <p:spPr>
          <a:xfrm>
            <a:off x="2551338" y="4558435"/>
            <a:ext cx="404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Figure: Overview of the results. [Thesis p.7]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7" name="Google Shape;387;p31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1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Related Work ー Position Encodings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20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 sz="28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076275"/>
            <a:ext cx="4319400" cy="3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▸"/>
            </a:pPr>
            <a:r>
              <a:rPr b="1"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⬦"/>
            </a:pPr>
            <a:r>
              <a:rPr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⬦"/>
            </a:pPr>
            <a:r>
              <a:rPr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▸"/>
            </a:pPr>
            <a:r>
              <a:rPr b="1"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Related Work</a:t>
            </a:r>
            <a:endParaRPr b="1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⬦"/>
            </a:pPr>
            <a:r>
              <a:rPr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Length Generalizaiton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⬦"/>
            </a:pPr>
            <a:r>
              <a:rPr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Position Encodings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⬦"/>
            </a:pPr>
            <a:r>
              <a:rPr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In-Context Learning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4572000" y="1076275"/>
            <a:ext cx="4319400" cy="3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▸"/>
            </a:pPr>
            <a:r>
              <a:rPr b="1"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b="1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▸"/>
            </a:pPr>
            <a:r>
              <a:rPr b="1"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Experiments</a:t>
            </a:r>
            <a:endParaRPr b="1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▸"/>
            </a:pPr>
            <a:r>
              <a:rPr b="1"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  <a:endParaRPr b="1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⬦"/>
            </a:pPr>
            <a:r>
              <a:rPr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Recency Bias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⬦"/>
            </a:pPr>
            <a:r>
              <a:rPr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Inductive Bias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⬦"/>
            </a:pPr>
            <a:r>
              <a:rPr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Serial-Position Effect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▸"/>
            </a:pPr>
            <a:r>
              <a:rPr b="1"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highlight>
                  <a:srgbClr val="F1C23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Additive </a:t>
            </a:r>
            <a:r>
              <a:rPr b="1" lang="zh-TW">
                <a:solidFill>
                  <a:srgbClr val="000000"/>
                </a:solidFill>
                <a:highlight>
                  <a:srgbClr val="F1C23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Relative</a:t>
            </a: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Position Encoding (ARPE)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4" name="Google Shape;39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95" name="Google Shape;3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150" y="1264500"/>
            <a:ext cx="5664807" cy="130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225" y="2876550"/>
            <a:ext cx="7857540" cy="178666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2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2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Related Work ー Position Encodings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highlight>
                  <a:srgbClr val="F1C23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Additive </a:t>
            </a:r>
            <a:r>
              <a:rPr b="1" lang="zh-TW">
                <a:solidFill>
                  <a:srgbClr val="000000"/>
                </a:solidFill>
                <a:highlight>
                  <a:srgbClr val="F1C23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Relative</a:t>
            </a: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Position Encoding (ARPE)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4" name="Google Shape;40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05" name="Google Shape;4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050" y="1017725"/>
            <a:ext cx="6813880" cy="35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3"/>
          <p:cNvSpPr/>
          <p:nvPr/>
        </p:nvSpPr>
        <p:spPr>
          <a:xfrm>
            <a:off x="829975" y="1017725"/>
            <a:ext cx="1821300" cy="3679200"/>
          </a:xfrm>
          <a:prstGeom prst="rect">
            <a:avLst/>
          </a:prstGeom>
          <a:solidFill>
            <a:srgbClr val="FFFFFF">
              <a:alpha val="70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3"/>
          <p:cNvSpPr txBox="1"/>
          <p:nvPr/>
        </p:nvSpPr>
        <p:spPr>
          <a:xfrm>
            <a:off x="2551338" y="4558435"/>
            <a:ext cx="404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Figure: Overview of the results. [Thesis p.7]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8" name="Google Shape;408;p33"/>
          <p:cNvSpPr/>
          <p:nvPr/>
        </p:nvSpPr>
        <p:spPr>
          <a:xfrm>
            <a:off x="4895375" y="973088"/>
            <a:ext cx="2074800" cy="3679200"/>
          </a:xfrm>
          <a:prstGeom prst="rect">
            <a:avLst/>
          </a:prstGeom>
          <a:solidFill>
            <a:srgbClr val="FFFFFF">
              <a:alpha val="70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3"/>
          <p:cNvSpPr/>
          <p:nvPr/>
        </p:nvSpPr>
        <p:spPr>
          <a:xfrm>
            <a:off x="2651275" y="973092"/>
            <a:ext cx="2153100" cy="1216200"/>
          </a:xfrm>
          <a:prstGeom prst="rect">
            <a:avLst/>
          </a:prstGeom>
          <a:solidFill>
            <a:srgbClr val="FFFFFF">
              <a:alpha val="70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3"/>
          <p:cNvSpPr/>
          <p:nvPr/>
        </p:nvSpPr>
        <p:spPr>
          <a:xfrm>
            <a:off x="2742275" y="3333574"/>
            <a:ext cx="2153100" cy="1001400"/>
          </a:xfrm>
          <a:prstGeom prst="rect">
            <a:avLst/>
          </a:prstGeom>
          <a:solidFill>
            <a:srgbClr val="FFFFFF">
              <a:alpha val="70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3"/>
          <p:cNvSpPr/>
          <p:nvPr/>
        </p:nvSpPr>
        <p:spPr>
          <a:xfrm>
            <a:off x="4287675" y="2189300"/>
            <a:ext cx="615000" cy="1216200"/>
          </a:xfrm>
          <a:prstGeom prst="rect">
            <a:avLst/>
          </a:prstGeom>
          <a:solidFill>
            <a:srgbClr val="FFFFFF">
              <a:alpha val="70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3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3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Related Work ー Position Encodings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  <a:highlight>
                  <a:srgbClr val="F1C23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Rotary</a:t>
            </a: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Position Encoding (RoPE)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9" name="Google Shape;41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20" name="Google Shape;4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050" y="1017725"/>
            <a:ext cx="6813880" cy="35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4"/>
          <p:cNvSpPr/>
          <p:nvPr/>
        </p:nvSpPr>
        <p:spPr>
          <a:xfrm>
            <a:off x="829975" y="1017725"/>
            <a:ext cx="1821300" cy="3679200"/>
          </a:xfrm>
          <a:prstGeom prst="rect">
            <a:avLst/>
          </a:prstGeom>
          <a:solidFill>
            <a:srgbClr val="FFFFFF">
              <a:alpha val="70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4"/>
          <p:cNvSpPr txBox="1"/>
          <p:nvPr/>
        </p:nvSpPr>
        <p:spPr>
          <a:xfrm>
            <a:off x="2551338" y="4558435"/>
            <a:ext cx="404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Figure: Overview of the results. [Thesis p.7]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3" name="Google Shape;423;p34"/>
          <p:cNvSpPr/>
          <p:nvPr/>
        </p:nvSpPr>
        <p:spPr>
          <a:xfrm>
            <a:off x="2651275" y="973088"/>
            <a:ext cx="2153100" cy="3679200"/>
          </a:xfrm>
          <a:prstGeom prst="rect">
            <a:avLst/>
          </a:prstGeom>
          <a:solidFill>
            <a:srgbClr val="FFFFFF">
              <a:alpha val="70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4" name="Google Shape;424;p34"/>
          <p:cNvGrpSpPr/>
          <p:nvPr/>
        </p:nvGrpSpPr>
        <p:grpSpPr>
          <a:xfrm>
            <a:off x="6592650" y="607475"/>
            <a:ext cx="2321100" cy="1735950"/>
            <a:chOff x="6592650" y="607475"/>
            <a:chExt cx="2321100" cy="1735950"/>
          </a:xfrm>
        </p:grpSpPr>
        <p:grpSp>
          <p:nvGrpSpPr>
            <p:cNvPr id="425" name="Google Shape;425;p34"/>
            <p:cNvGrpSpPr/>
            <p:nvPr/>
          </p:nvGrpSpPr>
          <p:grpSpPr>
            <a:xfrm>
              <a:off x="7081950" y="1017725"/>
              <a:ext cx="1390500" cy="1325700"/>
              <a:chOff x="7081950" y="1017725"/>
              <a:chExt cx="1390500" cy="1325700"/>
            </a:xfrm>
          </p:grpSpPr>
          <p:sp>
            <p:nvSpPr>
              <p:cNvPr id="426" name="Google Shape;426;p34"/>
              <p:cNvSpPr/>
              <p:nvPr/>
            </p:nvSpPr>
            <p:spPr>
              <a:xfrm>
                <a:off x="7229550" y="1155600"/>
                <a:ext cx="1095300" cy="10953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27" name="Google Shape;427;p34"/>
              <p:cNvCxnSpPr/>
              <p:nvPr/>
            </p:nvCxnSpPr>
            <p:spPr>
              <a:xfrm>
                <a:off x="7081950" y="1703250"/>
                <a:ext cx="1390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28" name="Google Shape;428;p34"/>
              <p:cNvCxnSpPr/>
              <p:nvPr/>
            </p:nvCxnSpPr>
            <p:spPr>
              <a:xfrm rot="10800000">
                <a:off x="7777200" y="1017725"/>
                <a:ext cx="0" cy="13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429" name="Google Shape;429;p34"/>
            <p:cNvSpPr/>
            <p:nvPr/>
          </p:nvSpPr>
          <p:spPr>
            <a:xfrm>
              <a:off x="8140675" y="1117475"/>
              <a:ext cx="315900" cy="445125"/>
            </a:xfrm>
            <a:custGeom>
              <a:rect b="b" l="l" r="r" t="t"/>
              <a:pathLst>
                <a:path extrusionOk="0" h="17805" w="12636">
                  <a:moveTo>
                    <a:pt x="12636" y="17805"/>
                  </a:moveTo>
                  <a:cubicBezTo>
                    <a:pt x="12157" y="16593"/>
                    <a:pt x="11232" y="13147"/>
                    <a:pt x="9764" y="10530"/>
                  </a:cubicBezTo>
                  <a:cubicBezTo>
                    <a:pt x="8296" y="7914"/>
                    <a:pt x="5456" y="3861"/>
                    <a:pt x="3829" y="2106"/>
                  </a:cubicBezTo>
                  <a:cubicBezTo>
                    <a:pt x="2202" y="351"/>
                    <a:pt x="638" y="351"/>
                    <a:pt x="0" y="0"/>
                  </a:cubicBezTo>
                </a:path>
              </a:pathLst>
            </a:custGeom>
            <a:noFill/>
            <a:ln cap="flat" cmpd="sng" w="9525">
              <a:solidFill>
                <a:srgbClr val="CC0000"/>
              </a:solidFill>
              <a:prstDash val="solid"/>
              <a:round/>
              <a:headEnd len="med" w="med" type="none"/>
              <a:tailEnd len="med" w="med" type="stealth"/>
            </a:ln>
          </p:spPr>
        </p:sp>
        <p:cxnSp>
          <p:nvCxnSpPr>
            <p:cNvPr id="430" name="Google Shape;430;p34"/>
            <p:cNvCxnSpPr/>
            <p:nvPr/>
          </p:nvCxnSpPr>
          <p:spPr>
            <a:xfrm flipH="1" rot="10800000">
              <a:off x="7767325" y="1232500"/>
              <a:ext cx="301500" cy="478500"/>
            </a:xfrm>
            <a:prstGeom prst="straightConnector1">
              <a:avLst/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1" name="Google Shape;431;p34"/>
            <p:cNvSpPr txBox="1"/>
            <p:nvPr/>
          </p:nvSpPr>
          <p:spPr>
            <a:xfrm>
              <a:off x="8336025" y="973100"/>
              <a:ext cx="39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zh-TW" sz="1800">
                  <a:solidFill>
                    <a:srgbClr val="CC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 i="1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2" name="Google Shape;432;p34"/>
            <p:cNvSpPr txBox="1"/>
            <p:nvPr/>
          </p:nvSpPr>
          <p:spPr>
            <a:xfrm>
              <a:off x="6592650" y="607475"/>
              <a:ext cx="232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lnSpc>
                  <a:spcPct val="150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zh-TW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When token at position </a:t>
              </a:r>
              <a:r>
                <a:rPr i="1" lang="zh-TW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m</a:t>
              </a:r>
              <a:endParaRPr i="1"/>
            </a:p>
          </p:txBody>
        </p:sp>
      </p:grpSp>
      <p:sp>
        <p:nvSpPr>
          <p:cNvPr id="433" name="Google Shape;433;p34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4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Related Work ー Position Encodings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 of </a:t>
            </a: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" name="Google Shape;4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41" name="Google Shape;4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413" y="1149725"/>
            <a:ext cx="711718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5"/>
          <p:cNvSpPr txBox="1"/>
          <p:nvPr/>
        </p:nvSpPr>
        <p:spPr>
          <a:xfrm>
            <a:off x="1761900" y="870900"/>
            <a:ext cx="562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▼</a:t>
            </a: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Table: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List of PEs and their differences.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[Thesis p.8]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3" name="Google Shape;443;p35"/>
          <p:cNvSpPr/>
          <p:nvPr/>
        </p:nvSpPr>
        <p:spPr>
          <a:xfrm>
            <a:off x="4521475" y="1264500"/>
            <a:ext cx="1722600" cy="3619500"/>
          </a:xfrm>
          <a:prstGeom prst="rect">
            <a:avLst/>
          </a:prstGeom>
          <a:solidFill>
            <a:srgbClr val="FFFFFF">
              <a:alpha val="70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5"/>
          <p:cNvSpPr/>
          <p:nvPr/>
        </p:nvSpPr>
        <p:spPr>
          <a:xfrm>
            <a:off x="6244075" y="1264500"/>
            <a:ext cx="1813500" cy="3619500"/>
          </a:xfrm>
          <a:prstGeom prst="rect">
            <a:avLst/>
          </a:prstGeom>
          <a:solidFill>
            <a:srgbClr val="FFFFFF">
              <a:alpha val="70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5"/>
          <p:cNvSpPr/>
          <p:nvPr/>
        </p:nvSpPr>
        <p:spPr>
          <a:xfrm>
            <a:off x="1838975" y="3591900"/>
            <a:ext cx="910500" cy="12921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5"/>
          <p:cNvSpPr txBox="1"/>
          <p:nvPr/>
        </p:nvSpPr>
        <p:spPr>
          <a:xfrm>
            <a:off x="203100" y="2638350"/>
            <a:ext cx="91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Shaw </a:t>
            </a: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et al.,</a:t>
            </a:r>
            <a:endParaRPr sz="9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2018</a:t>
            </a:r>
            <a:endParaRPr sz="900"/>
          </a:p>
        </p:txBody>
      </p:sp>
      <p:sp>
        <p:nvSpPr>
          <p:cNvPr id="447" name="Google Shape;447;p35"/>
          <p:cNvSpPr txBox="1"/>
          <p:nvPr/>
        </p:nvSpPr>
        <p:spPr>
          <a:xfrm>
            <a:off x="203100" y="3100050"/>
            <a:ext cx="91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Raffel </a:t>
            </a: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et al.,</a:t>
            </a:r>
            <a:endParaRPr sz="9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2020</a:t>
            </a:r>
            <a:endParaRPr sz="900"/>
          </a:p>
        </p:txBody>
      </p:sp>
      <p:sp>
        <p:nvSpPr>
          <p:cNvPr id="448" name="Google Shape;448;p35"/>
          <p:cNvSpPr txBox="1"/>
          <p:nvPr/>
        </p:nvSpPr>
        <p:spPr>
          <a:xfrm>
            <a:off x="203100" y="3561750"/>
            <a:ext cx="91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Press </a:t>
            </a: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et al.,</a:t>
            </a:r>
            <a:endParaRPr sz="9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2022</a:t>
            </a:r>
            <a:endParaRPr sz="900"/>
          </a:p>
        </p:txBody>
      </p:sp>
      <p:sp>
        <p:nvSpPr>
          <p:cNvPr id="449" name="Google Shape;449;p35"/>
          <p:cNvSpPr txBox="1"/>
          <p:nvPr/>
        </p:nvSpPr>
        <p:spPr>
          <a:xfrm>
            <a:off x="203100" y="4007100"/>
            <a:ext cx="91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Li </a:t>
            </a: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et al.,</a:t>
            </a:r>
            <a:endParaRPr sz="9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2024</a:t>
            </a:r>
            <a:endParaRPr sz="900"/>
          </a:p>
        </p:txBody>
      </p:sp>
      <p:sp>
        <p:nvSpPr>
          <p:cNvPr id="450" name="Google Shape;450;p35"/>
          <p:cNvSpPr txBox="1"/>
          <p:nvPr/>
        </p:nvSpPr>
        <p:spPr>
          <a:xfrm>
            <a:off x="203100" y="4485150"/>
            <a:ext cx="91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Su</a:t>
            </a: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 et al.,</a:t>
            </a:r>
            <a:endParaRPr sz="9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2021</a:t>
            </a:r>
            <a:endParaRPr sz="900"/>
          </a:p>
        </p:txBody>
      </p:sp>
      <p:sp>
        <p:nvSpPr>
          <p:cNvPr id="451" name="Google Shape;451;p35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5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Related Work ー Position Encodings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In-Context Learning with Meta Learning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8" name="Google Shape;45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59" name="Google Shape;459;p36"/>
          <p:cNvSpPr txBox="1"/>
          <p:nvPr/>
        </p:nvSpPr>
        <p:spPr>
          <a:xfrm>
            <a:off x="651775" y="1292925"/>
            <a:ext cx="78207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Times New Roman"/>
                <a:ea typeface="Times New Roman"/>
                <a:cs typeface="Times New Roman"/>
                <a:sym typeface="Times New Roman"/>
              </a:rPr>
              <a:t>1 + 1 = 2 ;  2 + 1 = 3 ;  3 + 2 = 5 ; </a:t>
            </a:r>
            <a:r>
              <a:rPr lang="zh-TW" sz="2400">
                <a:highlight>
                  <a:srgbClr val="F1C23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4 + 5</a:t>
            </a:r>
            <a:r>
              <a:rPr lang="zh-TW" sz="2400">
                <a:latin typeface="Times New Roman"/>
                <a:ea typeface="Times New Roman"/>
                <a:cs typeface="Times New Roman"/>
                <a:sym typeface="Times New Roman"/>
              </a:rPr>
              <a:t> = ?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F1C23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0" name="Google Shape;460;p36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6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Related Work ー In-Context Learning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In-Context Learning with Meta Learning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7" name="Google Shape;46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68" name="Google Shape;468;p37"/>
          <p:cNvSpPr txBox="1"/>
          <p:nvPr/>
        </p:nvSpPr>
        <p:spPr>
          <a:xfrm>
            <a:off x="3585375" y="3041200"/>
            <a:ext cx="48252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Century Schoolbook"/>
                <a:ea typeface="Century Schoolbook"/>
                <a:cs typeface="Century Schoolbook"/>
                <a:sym typeface="Century Schoolbook"/>
              </a:rPr>
              <a:t>We want model</a:t>
            </a:r>
            <a:endParaRPr sz="24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400">
                <a:latin typeface="Century Schoolbook"/>
                <a:ea typeface="Century Schoolbook"/>
                <a:cs typeface="Century Schoolbook"/>
                <a:sym typeface="Century Schoolbook"/>
              </a:rPr>
              <a:t>Learning to learn an algorithm!</a:t>
            </a:r>
            <a:endParaRPr sz="24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469" name="Google Shape;469;p37"/>
          <p:cNvCxnSpPr/>
          <p:nvPr/>
        </p:nvCxnSpPr>
        <p:spPr>
          <a:xfrm>
            <a:off x="2838475" y="3663325"/>
            <a:ext cx="514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0" name="Google Shape;470;p37"/>
          <p:cNvSpPr txBox="1"/>
          <p:nvPr/>
        </p:nvSpPr>
        <p:spPr>
          <a:xfrm>
            <a:off x="1074975" y="42454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highlight>
                  <a:srgbClr val="F1C23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(4 , 5) = ?</a:t>
            </a:r>
            <a:endParaRPr/>
          </a:p>
        </p:txBody>
      </p:sp>
      <p:sp>
        <p:nvSpPr>
          <p:cNvPr id="471" name="Google Shape;471;p37"/>
          <p:cNvSpPr txBox="1"/>
          <p:nvPr/>
        </p:nvSpPr>
        <p:spPr>
          <a:xfrm>
            <a:off x="651775" y="1292925"/>
            <a:ext cx="78207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Times New Roman"/>
                <a:ea typeface="Times New Roman"/>
                <a:cs typeface="Times New Roman"/>
                <a:sym typeface="Times New Roman"/>
              </a:rPr>
              <a:t>1 + 1 = 2 ;  2 + 1 = 3 ;  3 + 2 = 5 ; </a:t>
            </a:r>
            <a:r>
              <a:rPr lang="zh-TW" sz="2400">
                <a:highlight>
                  <a:srgbClr val="F1C23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4 + 5</a:t>
            </a:r>
            <a:r>
              <a:rPr lang="zh-TW" sz="2400">
                <a:latin typeface="Times New Roman"/>
                <a:ea typeface="Times New Roman"/>
                <a:cs typeface="Times New Roman"/>
                <a:sym typeface="Times New Roman"/>
              </a:rPr>
              <a:t> = ?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F1C23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2" name="Google Shape;472;p37"/>
          <p:cNvSpPr txBox="1"/>
          <p:nvPr/>
        </p:nvSpPr>
        <p:spPr>
          <a:xfrm>
            <a:off x="1074975" y="2475400"/>
            <a:ext cx="25104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Times New Roman"/>
                <a:ea typeface="Times New Roman"/>
                <a:cs typeface="Times New Roman"/>
                <a:sym typeface="Times New Roman"/>
              </a:rPr>
              <a:t>(1 , 1) = 2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Times New Roman"/>
                <a:ea typeface="Times New Roman"/>
                <a:cs typeface="Times New Roman"/>
                <a:sym typeface="Times New Roman"/>
              </a:rPr>
              <a:t>(2 , 1) = 3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Times New Roman"/>
                <a:ea typeface="Times New Roman"/>
                <a:cs typeface="Times New Roman"/>
                <a:sym typeface="Times New Roman"/>
              </a:rPr>
              <a:t>(3 , 2) = 5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F1C232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3" name="Google Shape;473;p37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7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Related Work ー In-Context Learning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In-Context Meta Learning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0" name="Google Shape;48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81" name="Google Shape;481;p38"/>
          <p:cNvPicPr preferRelativeResize="0"/>
          <p:nvPr/>
        </p:nvPicPr>
        <p:blipFill rotWithShape="1">
          <a:blip r:embed="rId3">
            <a:alphaModFix/>
          </a:blip>
          <a:srcRect b="651" l="0" r="0" t="641"/>
          <a:stretch/>
        </p:blipFill>
        <p:spPr>
          <a:xfrm>
            <a:off x="152400" y="1246325"/>
            <a:ext cx="8839204" cy="26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8"/>
          <p:cNvSpPr txBox="1"/>
          <p:nvPr/>
        </p:nvSpPr>
        <p:spPr>
          <a:xfrm>
            <a:off x="1691324" y="3943175"/>
            <a:ext cx="598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Figure: Overview of In-Context Meta Learning setup [Thesis p.12]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3" name="Google Shape;483;p38"/>
          <p:cNvSpPr txBox="1"/>
          <p:nvPr/>
        </p:nvSpPr>
        <p:spPr>
          <a:xfrm>
            <a:off x="941250" y="4311700"/>
            <a:ext cx="717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Learning to learn Linear Regression and Boolean functions</a:t>
            </a:r>
            <a:endParaRPr sz="2000" u="sng"/>
          </a:p>
        </p:txBody>
      </p:sp>
      <p:sp>
        <p:nvSpPr>
          <p:cNvPr id="484" name="Google Shape;484;p38"/>
          <p:cNvSpPr txBox="1"/>
          <p:nvPr/>
        </p:nvSpPr>
        <p:spPr>
          <a:xfrm>
            <a:off x="3343475" y="4622265"/>
            <a:ext cx="175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(Garg et al., NIPS 2022)</a:t>
            </a:r>
            <a:endParaRPr sz="900"/>
          </a:p>
        </p:txBody>
      </p:sp>
      <p:sp>
        <p:nvSpPr>
          <p:cNvPr id="485" name="Google Shape;485;p38"/>
          <p:cNvSpPr txBox="1"/>
          <p:nvPr/>
        </p:nvSpPr>
        <p:spPr>
          <a:xfrm>
            <a:off x="6116850" y="4622275"/>
            <a:ext cx="208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(Bhattamishra et al., ICLR 2024)</a:t>
            </a:r>
            <a:endParaRPr sz="900"/>
          </a:p>
        </p:txBody>
      </p:sp>
      <p:sp>
        <p:nvSpPr>
          <p:cNvPr id="486" name="Google Shape;486;p38"/>
          <p:cNvSpPr/>
          <p:nvPr/>
        </p:nvSpPr>
        <p:spPr>
          <a:xfrm>
            <a:off x="3820125" y="1612638"/>
            <a:ext cx="2559300" cy="2114700"/>
          </a:xfrm>
          <a:prstGeom prst="rect">
            <a:avLst/>
          </a:prstGeom>
          <a:solidFill>
            <a:srgbClr val="FFFFFF">
              <a:alpha val="70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8"/>
          <p:cNvSpPr/>
          <p:nvPr/>
        </p:nvSpPr>
        <p:spPr>
          <a:xfrm>
            <a:off x="6461850" y="1081550"/>
            <a:ext cx="2559300" cy="2645700"/>
          </a:xfrm>
          <a:prstGeom prst="rect">
            <a:avLst/>
          </a:prstGeom>
          <a:solidFill>
            <a:srgbClr val="FFFFFF">
              <a:alpha val="70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8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8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Related Work ー In-Context Learning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of Related Work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5" name="Google Shape;49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6" name="Google Shape;496;p39"/>
          <p:cNvSpPr txBox="1"/>
          <p:nvPr/>
        </p:nvSpPr>
        <p:spPr>
          <a:xfrm>
            <a:off x="825375" y="1456950"/>
            <a:ext cx="716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400">
                <a:solidFill>
                  <a:srgbClr val="0B5394"/>
                </a:solidFill>
                <a:latin typeface="Comic Neue"/>
                <a:ea typeface="Comic Neue"/>
                <a:cs typeface="Comic Neue"/>
                <a:sym typeface="Comic Neue"/>
              </a:rPr>
              <a:t>Length Generalization</a:t>
            </a:r>
            <a:r>
              <a:rPr b="1" lang="zh-TW" sz="2400">
                <a:solidFill>
                  <a:schemeClr val="dk1"/>
                </a:solidFill>
                <a:latin typeface="Comic Neue"/>
                <a:ea typeface="Comic Neue"/>
                <a:cs typeface="Comic Neue"/>
                <a:sym typeface="Comic Neue"/>
              </a:rPr>
              <a:t> is hard, but maybe a good</a:t>
            </a:r>
            <a:endParaRPr b="1" sz="2400">
              <a:latin typeface="Comic Neue"/>
              <a:ea typeface="Comic Neue"/>
              <a:cs typeface="Comic Neue"/>
              <a:sym typeface="Comic Neue"/>
            </a:endParaRPr>
          </a:p>
        </p:txBody>
      </p:sp>
      <p:sp>
        <p:nvSpPr>
          <p:cNvPr id="497" name="Google Shape;497;p39"/>
          <p:cNvSpPr txBox="1"/>
          <p:nvPr/>
        </p:nvSpPr>
        <p:spPr>
          <a:xfrm>
            <a:off x="837725" y="1994625"/>
            <a:ext cx="638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400">
                <a:solidFill>
                  <a:srgbClr val="660000"/>
                </a:solidFill>
                <a:latin typeface="Comic Neue"/>
                <a:ea typeface="Comic Neue"/>
                <a:cs typeface="Comic Neue"/>
                <a:sym typeface="Comic Neue"/>
              </a:rPr>
              <a:t>Position Encoding</a:t>
            </a:r>
            <a:r>
              <a:rPr b="1" lang="zh-TW" sz="2400">
                <a:solidFill>
                  <a:schemeClr val="dk1"/>
                </a:solidFill>
                <a:latin typeface="Comic Neue"/>
                <a:ea typeface="Comic Neue"/>
                <a:cs typeface="Comic Neue"/>
                <a:sym typeface="Comic Neue"/>
              </a:rPr>
              <a:t> can solve the problem.</a:t>
            </a:r>
            <a:endParaRPr b="1" sz="2400">
              <a:latin typeface="Comic Neue"/>
              <a:ea typeface="Comic Neue"/>
              <a:cs typeface="Comic Neue"/>
              <a:sym typeface="Comic Neue"/>
            </a:endParaRPr>
          </a:p>
        </p:txBody>
      </p:sp>
      <p:sp>
        <p:nvSpPr>
          <p:cNvPr id="498" name="Google Shape;498;p39"/>
          <p:cNvSpPr txBox="1"/>
          <p:nvPr/>
        </p:nvSpPr>
        <p:spPr>
          <a:xfrm>
            <a:off x="831143" y="2967025"/>
            <a:ext cx="748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400">
                <a:latin typeface="Comic Neue"/>
                <a:ea typeface="Comic Neue"/>
                <a:cs typeface="Comic Neue"/>
                <a:sym typeface="Comic Neue"/>
              </a:rPr>
              <a:t>To make sure data without any positional bias, we use</a:t>
            </a:r>
            <a:endParaRPr b="1" sz="2400">
              <a:latin typeface="Comic Neue"/>
              <a:ea typeface="Comic Neue"/>
              <a:cs typeface="Comic Neue"/>
              <a:sym typeface="Comic Neue"/>
            </a:endParaRPr>
          </a:p>
        </p:txBody>
      </p:sp>
      <p:sp>
        <p:nvSpPr>
          <p:cNvPr id="499" name="Google Shape;499;p39"/>
          <p:cNvSpPr txBox="1"/>
          <p:nvPr/>
        </p:nvSpPr>
        <p:spPr>
          <a:xfrm>
            <a:off x="833623" y="3521125"/>
            <a:ext cx="691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400">
                <a:solidFill>
                  <a:srgbClr val="274E13"/>
                </a:solidFill>
                <a:latin typeface="Comic Neue"/>
                <a:ea typeface="Comic Neue"/>
                <a:cs typeface="Comic Neue"/>
                <a:sym typeface="Comic Neue"/>
              </a:rPr>
              <a:t>In-Context Meta Learning</a:t>
            </a:r>
            <a:r>
              <a:rPr b="1" lang="zh-TW" sz="2400">
                <a:latin typeface="Comic Neue"/>
                <a:ea typeface="Comic Neue"/>
                <a:cs typeface="Comic Neue"/>
                <a:sym typeface="Comic Neue"/>
              </a:rPr>
              <a:t> with 2 function classes.</a:t>
            </a:r>
            <a:endParaRPr b="1" sz="2400">
              <a:latin typeface="Comic Neue"/>
              <a:ea typeface="Comic Neue"/>
              <a:cs typeface="Comic Neue"/>
              <a:sym typeface="Comic Neue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Related Work ー Summary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0"/>
          <p:cNvSpPr txBox="1"/>
          <p:nvPr>
            <p:ph type="title"/>
          </p:nvPr>
        </p:nvSpPr>
        <p:spPr>
          <a:xfrm>
            <a:off x="760800" y="2150850"/>
            <a:ext cx="335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7" name="Google Shape;50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08" name="Google Shape;508;p40"/>
          <p:cNvSpPr txBox="1"/>
          <p:nvPr>
            <p:ph idx="4294967295" type="body"/>
          </p:nvPr>
        </p:nvSpPr>
        <p:spPr>
          <a:xfrm>
            <a:off x="4114800" y="502050"/>
            <a:ext cx="4357800" cy="41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▸"/>
            </a:pPr>
            <a:r>
              <a:rPr b="1"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Preliminary Experiments</a:t>
            </a:r>
            <a:endParaRPr b="1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⬦"/>
            </a:pPr>
            <a:r>
              <a:rPr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In-Context Meta Learning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▸"/>
            </a:pPr>
            <a:r>
              <a:rPr b="1"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Description</a:t>
            </a:r>
            <a:endParaRPr b="1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⬦"/>
            </a:pPr>
            <a:r>
              <a:rPr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Regression functions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⬦"/>
            </a:pPr>
            <a:r>
              <a:rPr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Boolean functions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▸"/>
            </a:pPr>
            <a:r>
              <a:rPr b="1"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Setups</a:t>
            </a:r>
            <a:endParaRPr b="1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⬦"/>
            </a:pPr>
            <a:r>
              <a:rPr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Hyperparams &amp; Baseline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Preliminary: </a:t>
            </a: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fails on OOD Length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4" name="Google Shape;51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15" name="Google Shape;5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375" y="1871500"/>
            <a:ext cx="3409274" cy="26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349" y="1880436"/>
            <a:ext cx="3409274" cy="2628478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1"/>
          <p:cNvSpPr/>
          <p:nvPr/>
        </p:nvSpPr>
        <p:spPr>
          <a:xfrm>
            <a:off x="1408300" y="4158000"/>
            <a:ext cx="6741300" cy="3510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1"/>
          <p:cNvSpPr txBox="1"/>
          <p:nvPr/>
        </p:nvSpPr>
        <p:spPr>
          <a:xfrm>
            <a:off x="1691324" y="4476575"/>
            <a:ext cx="598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Figure: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GPT-2 fails on OOD length.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[Thesis p.14]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9" name="Google Shape;519;p41"/>
          <p:cNvSpPr txBox="1"/>
          <p:nvPr/>
        </p:nvSpPr>
        <p:spPr>
          <a:xfrm>
            <a:off x="311700" y="1235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We already know that GPT-2 fails because of learnable PE, which is an APE</a:t>
            </a: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. 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20" name="Google Shape;520;p41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1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Methodology</a:t>
            </a: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ー </a:t>
            </a: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Preliminary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760800" y="2439775"/>
            <a:ext cx="335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6" name="Google Shape;76;p15"/>
          <p:cNvSpPr txBox="1"/>
          <p:nvPr>
            <p:ph idx="4294967295" type="body"/>
          </p:nvPr>
        </p:nvSpPr>
        <p:spPr>
          <a:xfrm>
            <a:off x="4114800" y="863550"/>
            <a:ext cx="4357800" cy="3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▸"/>
            </a:pPr>
            <a:r>
              <a:rPr b="1"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Backgroud</a:t>
            </a:r>
            <a:endParaRPr b="1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⬦"/>
            </a:pPr>
            <a:r>
              <a:rPr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LLM fails on long context.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▸"/>
            </a:pPr>
            <a:r>
              <a:rPr b="1"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 b="1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⬦"/>
            </a:pPr>
            <a:r>
              <a:rPr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Memorization Capacity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▸"/>
            </a:pPr>
            <a:r>
              <a:rPr b="1"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Work</a:t>
            </a:r>
            <a:endParaRPr b="1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Preliminary: </a:t>
            </a: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Position Encoding (NoPE) also fails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7" name="Google Shape;52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28" name="Google Shape;528;p42"/>
          <p:cNvSpPr txBox="1"/>
          <p:nvPr/>
        </p:nvSpPr>
        <p:spPr>
          <a:xfrm>
            <a:off x="435424" y="4560045"/>
            <a:ext cx="48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Figure: NoPE is not perfect. [Thesis p.15]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9" name="Google Shape;5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187" y="1077100"/>
            <a:ext cx="4067086" cy="338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2"/>
          <p:cNvPicPr preferRelativeResize="0"/>
          <p:nvPr/>
        </p:nvPicPr>
        <p:blipFill rotWithShape="1">
          <a:blip r:embed="rId3">
            <a:alphaModFix/>
          </a:blip>
          <a:srcRect b="0" l="57475" r="6022" t="75436"/>
          <a:stretch/>
        </p:blipFill>
        <p:spPr>
          <a:xfrm>
            <a:off x="5166175" y="1861888"/>
            <a:ext cx="3306285" cy="18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42"/>
          <p:cNvSpPr/>
          <p:nvPr/>
        </p:nvSpPr>
        <p:spPr>
          <a:xfrm>
            <a:off x="4053875" y="3801175"/>
            <a:ext cx="548700" cy="39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2" name="Google Shape;532;p42"/>
          <p:cNvCxnSpPr/>
          <p:nvPr/>
        </p:nvCxnSpPr>
        <p:spPr>
          <a:xfrm flipH="1" rot="10800000">
            <a:off x="4581850" y="1845200"/>
            <a:ext cx="582000" cy="19641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42"/>
          <p:cNvCxnSpPr/>
          <p:nvPr/>
        </p:nvCxnSpPr>
        <p:spPr>
          <a:xfrm flipH="1" rot="10800000">
            <a:off x="4585950" y="3756975"/>
            <a:ext cx="578100" cy="4020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42"/>
          <p:cNvSpPr txBox="1"/>
          <p:nvPr/>
        </p:nvSpPr>
        <p:spPr>
          <a:xfrm>
            <a:off x="5296013" y="3873163"/>
            <a:ext cx="33063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1800"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But our data is irrelevant to position.</a:t>
            </a:r>
            <a:endParaRPr b="1" sz="1800">
              <a:highlight>
                <a:srgbClr val="F1C232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35" name="Google Shape;535;p42"/>
          <p:cNvSpPr txBox="1"/>
          <p:nvPr/>
        </p:nvSpPr>
        <p:spPr>
          <a:xfrm>
            <a:off x="4862522" y="1481671"/>
            <a:ext cx="35073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>
                <a:latin typeface="Century Schoolbook"/>
                <a:ea typeface="Century Schoolbook"/>
                <a:cs typeface="Century Schoolbook"/>
                <a:sym typeface="Century Schoolbook"/>
              </a:rPr>
              <a:t>Blue line should be completely flat.</a:t>
            </a:r>
            <a:endParaRPr b="1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36" name="Google Shape;536;p42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2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Methodology ー Preliminary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Model Architecture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3" name="Google Shape;54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4" name="Google Shape;544;p43"/>
          <p:cNvSpPr/>
          <p:nvPr/>
        </p:nvSpPr>
        <p:spPr>
          <a:xfrm>
            <a:off x="770850" y="2738925"/>
            <a:ext cx="2368800" cy="636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hivo"/>
                <a:ea typeface="Chivo"/>
                <a:cs typeface="Chivo"/>
                <a:sym typeface="Chivo"/>
              </a:rPr>
              <a:t>Decoder Layer × </a:t>
            </a:r>
            <a:r>
              <a:rPr i="1" lang="zh-TW" sz="18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5" name="Google Shape;545;p43"/>
          <p:cNvSpPr/>
          <p:nvPr/>
        </p:nvSpPr>
        <p:spPr>
          <a:xfrm>
            <a:off x="1164000" y="3740625"/>
            <a:ext cx="15825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hivo"/>
                <a:ea typeface="Chivo"/>
                <a:cs typeface="Chivo"/>
                <a:sym typeface="Chivo"/>
              </a:rPr>
              <a:t>Linear</a:t>
            </a:r>
            <a:endParaRPr sz="1800"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546" name="Google Shape;546;p43"/>
          <p:cNvSpPr/>
          <p:nvPr/>
        </p:nvSpPr>
        <p:spPr>
          <a:xfrm>
            <a:off x="1164000" y="1979625"/>
            <a:ext cx="15825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hivo"/>
                <a:ea typeface="Chivo"/>
                <a:cs typeface="Chivo"/>
                <a:sym typeface="Chivo"/>
              </a:rPr>
              <a:t>Linear</a:t>
            </a:r>
            <a:endParaRPr sz="1800"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547" name="Google Shape;547;p43"/>
          <p:cNvCxnSpPr/>
          <p:nvPr/>
        </p:nvCxnSpPr>
        <p:spPr>
          <a:xfrm rot="10800000">
            <a:off x="1955250" y="3374925"/>
            <a:ext cx="0" cy="36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8" name="Google Shape;548;p43"/>
          <p:cNvCxnSpPr/>
          <p:nvPr/>
        </p:nvCxnSpPr>
        <p:spPr>
          <a:xfrm rot="10800000">
            <a:off x="1955250" y="2373225"/>
            <a:ext cx="0" cy="36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9" name="Google Shape;549;p43"/>
          <p:cNvSpPr/>
          <p:nvPr/>
        </p:nvSpPr>
        <p:spPr>
          <a:xfrm>
            <a:off x="364650" y="1289350"/>
            <a:ext cx="1119900" cy="32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hivo"/>
                <a:ea typeface="Chivo"/>
                <a:cs typeface="Chivo"/>
                <a:sym typeface="Chivo"/>
              </a:rPr>
              <a:t>ICL model</a:t>
            </a:r>
            <a:endParaRPr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550" name="Google Shape;550;p43"/>
          <p:cNvSpPr txBox="1"/>
          <p:nvPr/>
        </p:nvSpPr>
        <p:spPr>
          <a:xfrm>
            <a:off x="2021850" y="3326925"/>
            <a:ext cx="135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zh-TW" sz="1800">
                <a:latin typeface="Times New Roman"/>
                <a:ea typeface="Times New Roman"/>
                <a:cs typeface="Times New Roman"/>
                <a:sym typeface="Times New Roman"/>
              </a:rPr>
              <a:t>R </a:t>
            </a:r>
            <a:r>
              <a:rPr baseline="30000" i="1" lang="zh-TW" sz="1800">
                <a:latin typeface="Times New Roman"/>
                <a:ea typeface="Times New Roman"/>
                <a:cs typeface="Times New Roman"/>
                <a:sym typeface="Times New Roman"/>
              </a:rPr>
              <a:t>x-dim× hidden</a:t>
            </a:r>
            <a:endParaRPr baseline="30000"/>
          </a:p>
        </p:txBody>
      </p:sp>
      <p:sp>
        <p:nvSpPr>
          <p:cNvPr id="551" name="Google Shape;551;p43"/>
          <p:cNvSpPr txBox="1"/>
          <p:nvPr/>
        </p:nvSpPr>
        <p:spPr>
          <a:xfrm>
            <a:off x="2021850" y="2332325"/>
            <a:ext cx="135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zh-TW" sz="1800">
                <a:latin typeface="Times New Roman"/>
                <a:ea typeface="Times New Roman"/>
                <a:cs typeface="Times New Roman"/>
                <a:sym typeface="Times New Roman"/>
              </a:rPr>
              <a:t>R </a:t>
            </a:r>
            <a:r>
              <a:rPr baseline="30000" i="1" lang="zh-TW" sz="1800">
                <a:latin typeface="Times New Roman"/>
                <a:ea typeface="Times New Roman"/>
                <a:cs typeface="Times New Roman"/>
                <a:sym typeface="Times New Roman"/>
              </a:rPr>
              <a:t>hidden </a:t>
            </a:r>
            <a:endParaRPr baseline="30000"/>
          </a:p>
        </p:txBody>
      </p:sp>
      <p:cxnSp>
        <p:nvCxnSpPr>
          <p:cNvPr id="552" name="Google Shape;552;p43"/>
          <p:cNvCxnSpPr/>
          <p:nvPr/>
        </p:nvCxnSpPr>
        <p:spPr>
          <a:xfrm rot="10800000">
            <a:off x="1955250" y="1614538"/>
            <a:ext cx="0" cy="36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3" name="Google Shape;553;p43"/>
          <p:cNvSpPr txBox="1"/>
          <p:nvPr/>
        </p:nvSpPr>
        <p:spPr>
          <a:xfrm>
            <a:off x="2021850" y="1566525"/>
            <a:ext cx="166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zh-TW" sz="1800">
                <a:latin typeface="Times New Roman"/>
                <a:ea typeface="Times New Roman"/>
                <a:cs typeface="Times New Roman"/>
                <a:sym typeface="Times New Roman"/>
              </a:rPr>
              <a:t>R </a:t>
            </a:r>
            <a:r>
              <a:rPr baseline="30000" i="1" lang="zh-TW" sz="1800">
                <a:latin typeface="Times New Roman"/>
                <a:ea typeface="Times New Roman"/>
                <a:cs typeface="Times New Roman"/>
                <a:sym typeface="Times New Roman"/>
              </a:rPr>
              <a:t>hidden × y-dim (=1)</a:t>
            </a:r>
            <a:endParaRPr baseline="30000"/>
          </a:p>
        </p:txBody>
      </p:sp>
      <p:sp>
        <p:nvSpPr>
          <p:cNvPr id="554" name="Google Shape;554;p43"/>
          <p:cNvSpPr txBox="1"/>
          <p:nvPr/>
        </p:nvSpPr>
        <p:spPr>
          <a:xfrm>
            <a:off x="1136325" y="4270500"/>
            <a:ext cx="44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zh-TW" sz="18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zh-TW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555" name="Google Shape;555;p43"/>
          <p:cNvSpPr txBox="1"/>
          <p:nvPr/>
        </p:nvSpPr>
        <p:spPr>
          <a:xfrm>
            <a:off x="1532375" y="4270500"/>
            <a:ext cx="44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zh-TW" sz="18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zh-TW" sz="18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sp>
        <p:nvSpPr>
          <p:cNvPr id="556" name="Google Shape;556;p43"/>
          <p:cNvSpPr txBox="1"/>
          <p:nvPr/>
        </p:nvSpPr>
        <p:spPr>
          <a:xfrm>
            <a:off x="1928425" y="4270500"/>
            <a:ext cx="44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zh-TW" sz="18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zh-TW" sz="1800">
                <a:latin typeface="Times New Roman"/>
                <a:ea typeface="Times New Roman"/>
                <a:cs typeface="Times New Roman"/>
                <a:sym typeface="Times New Roman"/>
              </a:rPr>
              <a:t>...</a:t>
            </a:r>
            <a:endParaRPr/>
          </a:p>
        </p:txBody>
      </p:sp>
      <p:sp>
        <p:nvSpPr>
          <p:cNvPr id="557" name="Google Shape;557;p43"/>
          <p:cNvSpPr txBox="1"/>
          <p:nvPr/>
        </p:nvSpPr>
        <p:spPr>
          <a:xfrm>
            <a:off x="2324474" y="4270500"/>
            <a:ext cx="44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zh-TW" sz="18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zh-TW" sz="18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/>
          </a:p>
        </p:txBody>
      </p:sp>
      <p:pic>
        <p:nvPicPr>
          <p:cNvPr id="558" name="Google Shape;5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520" y="1164255"/>
            <a:ext cx="2972046" cy="27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3"/>
          <p:cNvSpPr txBox="1"/>
          <p:nvPr/>
        </p:nvSpPr>
        <p:spPr>
          <a:xfrm>
            <a:off x="4669125" y="3961075"/>
            <a:ext cx="36423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Figure: LLMs usually have to tokenize words and generate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outputs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by decoding.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0" name="Google Shape;560;p43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3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Methodology ー Preliminary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562" name="Google Shape;562;p43"/>
          <p:cNvSpPr/>
          <p:nvPr/>
        </p:nvSpPr>
        <p:spPr>
          <a:xfrm>
            <a:off x="1021150" y="1862100"/>
            <a:ext cx="1930800" cy="64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3"/>
          <p:cNvSpPr/>
          <p:nvPr/>
        </p:nvSpPr>
        <p:spPr>
          <a:xfrm>
            <a:off x="989850" y="3608250"/>
            <a:ext cx="1930800" cy="64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Task Description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9" name="Google Shape;56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70" name="Google Shape;570;p44"/>
          <p:cNvSpPr txBox="1"/>
          <p:nvPr/>
        </p:nvSpPr>
        <p:spPr>
          <a:xfrm>
            <a:off x="2881800" y="646015"/>
            <a:ext cx="175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(Garg et al., NIPS 2022)</a:t>
            </a:r>
            <a:endParaRPr sz="900"/>
          </a:p>
        </p:txBody>
      </p:sp>
      <p:sp>
        <p:nvSpPr>
          <p:cNvPr id="571" name="Google Shape;571;p44"/>
          <p:cNvSpPr txBox="1"/>
          <p:nvPr/>
        </p:nvSpPr>
        <p:spPr>
          <a:xfrm>
            <a:off x="4241800" y="646025"/>
            <a:ext cx="208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(Bhattamishra et al., ICLR 2024)</a:t>
            </a:r>
            <a:endParaRPr sz="900"/>
          </a:p>
        </p:txBody>
      </p:sp>
      <p:pic>
        <p:nvPicPr>
          <p:cNvPr id="572" name="Google Shape;5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225" y="1187836"/>
            <a:ext cx="647156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4"/>
          <p:cNvSpPr txBox="1"/>
          <p:nvPr/>
        </p:nvSpPr>
        <p:spPr>
          <a:xfrm>
            <a:off x="1761900" y="870900"/>
            <a:ext cx="562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▼</a:t>
            </a: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Table: List of our function classes.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4" name="Google Shape;574;p44"/>
          <p:cNvSpPr/>
          <p:nvPr/>
        </p:nvSpPr>
        <p:spPr>
          <a:xfrm>
            <a:off x="1083150" y="2065825"/>
            <a:ext cx="183600" cy="2943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4"/>
          <p:cNvSpPr txBox="1"/>
          <p:nvPr/>
        </p:nvSpPr>
        <p:spPr>
          <a:xfrm>
            <a:off x="662850" y="3310375"/>
            <a:ext cx="420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6" name="Google Shape;576;p44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4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Methodology ー </a:t>
            </a: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Task Description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41625"/>
            <a:ext cx="4722700" cy="19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Hyperparameters Settings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4" name="Google Shape;58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2975" y="2146700"/>
            <a:ext cx="3679326" cy="192362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86" name="Google Shape;586;p45"/>
          <p:cNvSpPr txBox="1"/>
          <p:nvPr/>
        </p:nvSpPr>
        <p:spPr>
          <a:xfrm>
            <a:off x="1761900" y="1671400"/>
            <a:ext cx="562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▼</a:t>
            </a: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Table: Hyperparameters summary [Thesis p.19]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7" name="Google Shape;587;p45"/>
          <p:cNvSpPr/>
          <p:nvPr/>
        </p:nvSpPr>
        <p:spPr>
          <a:xfrm>
            <a:off x="313170" y="2435300"/>
            <a:ext cx="3396300" cy="10581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5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5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Methodology ー </a:t>
            </a: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Other Setups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Baseline for Linear Regression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5" name="Google Shape;59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96" name="Google Shape;596;p46"/>
          <p:cNvSpPr txBox="1"/>
          <p:nvPr/>
        </p:nvSpPr>
        <p:spPr>
          <a:xfrm>
            <a:off x="311700" y="25306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Least squares</a:t>
            </a: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</a:t>
            </a:r>
            <a:endParaRPr sz="2000" u="sng"/>
          </a:p>
        </p:txBody>
      </p:sp>
      <p:grpSp>
        <p:nvGrpSpPr>
          <p:cNvPr id="597" name="Google Shape;597;p46"/>
          <p:cNvGrpSpPr/>
          <p:nvPr/>
        </p:nvGrpSpPr>
        <p:grpSpPr>
          <a:xfrm>
            <a:off x="2104180" y="2556495"/>
            <a:ext cx="6990600" cy="572700"/>
            <a:chOff x="311700" y="3023250"/>
            <a:chExt cx="6990600" cy="572700"/>
          </a:xfrm>
        </p:grpSpPr>
        <p:sp>
          <p:nvSpPr>
            <p:cNvPr id="598" name="Google Shape;598;p46"/>
            <p:cNvSpPr txBox="1"/>
            <p:nvPr/>
          </p:nvSpPr>
          <p:spPr>
            <a:xfrm>
              <a:off x="311700" y="3023250"/>
              <a:ext cx="6990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200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zh-TW" sz="1800">
                  <a:latin typeface="Century Schoolbook"/>
                  <a:ea typeface="Century Schoolbook"/>
                  <a:cs typeface="Century Schoolbook"/>
                  <a:sym typeface="Century Schoolbook"/>
                </a:rPr>
                <a:t>Minimize                 . This estimator </a:t>
              </a:r>
              <a:r>
                <a:rPr lang="zh-TW" sz="1800">
                  <a:highlight>
                    <a:srgbClr val="F1C232"/>
                  </a:highlight>
                  <a:latin typeface="Century Schoolbook"/>
                  <a:ea typeface="Century Schoolbook"/>
                  <a:cs typeface="Century Schoolbook"/>
                  <a:sym typeface="Century Schoolbook"/>
                </a:rPr>
                <a:t>needs </a:t>
              </a:r>
              <a:r>
                <a:rPr i="1" lang="zh-TW" sz="1800">
                  <a:highlight>
                    <a:srgbClr val="F1C232"/>
                  </a:highlight>
                  <a:latin typeface="Century Schoolbook"/>
                  <a:ea typeface="Century Schoolbook"/>
                  <a:cs typeface="Century Schoolbook"/>
                  <a:sym typeface="Century Schoolbook"/>
                </a:rPr>
                <a:t>d</a:t>
              </a:r>
              <a:r>
                <a:rPr lang="zh-TW" sz="1800">
                  <a:highlight>
                    <a:srgbClr val="F1C232"/>
                  </a:highlight>
                  <a:latin typeface="Century Schoolbook"/>
                  <a:ea typeface="Century Schoolbook"/>
                  <a:cs typeface="Century Schoolbook"/>
                  <a:sym typeface="Century Schoolbook"/>
                </a:rPr>
                <a:t> samples to solve </a:t>
              </a:r>
              <a:r>
                <a:rPr i="1" lang="zh-TW" sz="1800">
                  <a:highlight>
                    <a:srgbClr val="F1C232"/>
                  </a:highlight>
                  <a:latin typeface="Century Schoolbook"/>
                  <a:ea typeface="Century Schoolbook"/>
                  <a:cs typeface="Century Schoolbook"/>
                  <a:sym typeface="Century Schoolbook"/>
                </a:rPr>
                <a:t>ŵ</a:t>
              </a:r>
              <a:r>
                <a:rPr lang="zh-TW" sz="1800">
                  <a:latin typeface="Century Schoolbook"/>
                  <a:ea typeface="Century Schoolbook"/>
                  <a:cs typeface="Century Schoolbook"/>
                  <a:sym typeface="Century Schoolbook"/>
                </a:rPr>
                <a:t>.</a:t>
              </a:r>
              <a:endParaRPr sz="18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pic>
          <p:nvPicPr>
            <p:cNvPr id="599" name="Google Shape;599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59625" y="3091450"/>
              <a:ext cx="1034425" cy="306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0" name="Google Shape;60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900" y="1167475"/>
            <a:ext cx="8242350" cy="113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46"/>
          <p:cNvSpPr txBox="1"/>
          <p:nvPr/>
        </p:nvSpPr>
        <p:spPr>
          <a:xfrm>
            <a:off x="311700" y="3047475"/>
            <a:ext cx="281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Averaging estimator</a:t>
            </a: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</a:t>
            </a:r>
            <a:endParaRPr sz="2000" u="sng"/>
          </a:p>
        </p:txBody>
      </p:sp>
      <p:pic>
        <p:nvPicPr>
          <p:cNvPr id="602" name="Google Shape;60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3325" y="3096975"/>
            <a:ext cx="1662433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46"/>
          <p:cNvSpPr txBox="1"/>
          <p:nvPr/>
        </p:nvSpPr>
        <p:spPr>
          <a:xfrm>
            <a:off x="2921025" y="3062925"/>
            <a:ext cx="471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This estimator computes                            .</a:t>
            </a:r>
            <a:endParaRPr/>
          </a:p>
        </p:txBody>
      </p:sp>
      <p:sp>
        <p:nvSpPr>
          <p:cNvPr id="604" name="Google Shape;604;p46"/>
          <p:cNvSpPr txBox="1"/>
          <p:nvPr/>
        </p:nvSpPr>
        <p:spPr>
          <a:xfrm>
            <a:off x="311700" y="3610750"/>
            <a:ext cx="281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Nearest neighbors</a:t>
            </a: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</a:t>
            </a:r>
            <a:endParaRPr sz="2000" u="sng"/>
          </a:p>
        </p:txBody>
      </p:sp>
      <p:sp>
        <p:nvSpPr>
          <p:cNvPr id="605" name="Google Shape;605;p46"/>
          <p:cNvSpPr txBox="1"/>
          <p:nvPr/>
        </p:nvSpPr>
        <p:spPr>
          <a:xfrm>
            <a:off x="2616225" y="3626200"/>
            <a:ext cx="5948400" cy="9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This estimator computes                            , where </a:t>
            </a:r>
            <a:r>
              <a:rPr i="1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is the set of indices of </a:t>
            </a:r>
            <a:r>
              <a:rPr i="1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nearest neighbors. We set </a:t>
            </a:r>
            <a:r>
              <a:rPr i="1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3.</a:t>
            </a:r>
            <a:endParaRPr/>
          </a:p>
        </p:txBody>
      </p:sp>
      <p:pic>
        <p:nvPicPr>
          <p:cNvPr id="606" name="Google Shape;60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8375" y="3626200"/>
            <a:ext cx="1687409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6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6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Methodology ー Other Setups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Baseline for Boolean Functions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4" name="Google Shape;61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15" name="Google Shape;615;p47"/>
          <p:cNvSpPr txBox="1"/>
          <p:nvPr/>
        </p:nvSpPr>
        <p:spPr>
          <a:xfrm>
            <a:off x="311700" y="1472400"/>
            <a:ext cx="205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Null classifier</a:t>
            </a: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</a:t>
            </a:r>
            <a:endParaRPr sz="2000" u="sng"/>
          </a:p>
        </p:txBody>
      </p:sp>
      <p:sp>
        <p:nvSpPr>
          <p:cNvPr id="616" name="Google Shape;616;p47"/>
          <p:cNvSpPr txBox="1"/>
          <p:nvPr/>
        </p:nvSpPr>
        <p:spPr>
          <a:xfrm>
            <a:off x="2156050" y="1500150"/>
            <a:ext cx="571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This estimator will only predict 0 for each input.</a:t>
            </a:r>
            <a:endParaRPr/>
          </a:p>
        </p:txBody>
      </p:sp>
      <p:sp>
        <p:nvSpPr>
          <p:cNvPr id="617" name="Google Shape;617;p47"/>
          <p:cNvSpPr txBox="1"/>
          <p:nvPr/>
        </p:nvSpPr>
        <p:spPr>
          <a:xfrm>
            <a:off x="311700" y="2370450"/>
            <a:ext cx="281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Averaging estimator:</a:t>
            </a:r>
            <a:endParaRPr sz="2000" u="sng"/>
          </a:p>
        </p:txBody>
      </p:sp>
      <p:sp>
        <p:nvSpPr>
          <p:cNvPr id="618" name="Google Shape;618;p47"/>
          <p:cNvSpPr txBox="1"/>
          <p:nvPr/>
        </p:nvSpPr>
        <p:spPr>
          <a:xfrm>
            <a:off x="2921025" y="2385900"/>
            <a:ext cx="471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Same estimator as in Linear Regression.</a:t>
            </a:r>
            <a:endParaRPr/>
          </a:p>
        </p:txBody>
      </p:sp>
      <p:sp>
        <p:nvSpPr>
          <p:cNvPr id="619" name="Google Shape;619;p47"/>
          <p:cNvSpPr txBox="1"/>
          <p:nvPr/>
        </p:nvSpPr>
        <p:spPr>
          <a:xfrm>
            <a:off x="311700" y="3314725"/>
            <a:ext cx="281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Nearest neighbors:</a:t>
            </a:r>
            <a:endParaRPr sz="2000" u="sng"/>
          </a:p>
        </p:txBody>
      </p:sp>
      <p:sp>
        <p:nvSpPr>
          <p:cNvPr id="620" name="Google Shape;620;p47"/>
          <p:cNvSpPr txBox="1"/>
          <p:nvPr/>
        </p:nvSpPr>
        <p:spPr>
          <a:xfrm>
            <a:off x="2616225" y="3330175"/>
            <a:ext cx="59484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Same estimator as in Linear Regression. For most tasks, we set </a:t>
            </a:r>
            <a:r>
              <a:rPr i="1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3, except for </a:t>
            </a:r>
            <a:r>
              <a:rPr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Conjunction</a:t>
            </a:r>
            <a:r>
              <a:rPr lang="zh-TW" sz="1800">
                <a:solidFill>
                  <a:schemeClr val="dk1"/>
                </a:solidFill>
                <a:highlight>
                  <a:srgbClr val="FFF2CC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, </a:t>
            </a:r>
            <a:r>
              <a:rPr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Disjunction, and Majority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tasks, where we set </a:t>
            </a:r>
            <a:r>
              <a:rPr i="1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1.</a:t>
            </a:r>
            <a:endParaRPr/>
          </a:p>
        </p:txBody>
      </p:sp>
      <p:sp>
        <p:nvSpPr>
          <p:cNvPr id="621" name="Google Shape;621;p47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7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Methodology ー Other Setups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of Methodology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8" name="Google Shape;62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29" name="Google Shape;629;p48"/>
          <p:cNvSpPr txBox="1"/>
          <p:nvPr/>
        </p:nvSpPr>
        <p:spPr>
          <a:xfrm>
            <a:off x="554050" y="1532450"/>
            <a:ext cx="232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400">
                <a:latin typeface="Comic Neue"/>
                <a:ea typeface="Comic Neue"/>
                <a:cs typeface="Comic Neue"/>
                <a:sym typeface="Comic Neue"/>
              </a:rPr>
              <a:t>We use </a:t>
            </a:r>
            <a:r>
              <a:rPr b="1" lang="zh-TW" sz="2400">
                <a:solidFill>
                  <a:srgbClr val="CC0000"/>
                </a:solidFill>
                <a:latin typeface="Comic Neue"/>
                <a:ea typeface="Comic Neue"/>
                <a:cs typeface="Comic Neue"/>
                <a:sym typeface="Comic Neue"/>
              </a:rPr>
              <a:t>8</a:t>
            </a:r>
            <a:r>
              <a:rPr b="1" lang="zh-TW" sz="2400">
                <a:latin typeface="Comic Neue"/>
                <a:ea typeface="Comic Neue"/>
                <a:cs typeface="Comic Neue"/>
                <a:sym typeface="Comic Neue"/>
              </a:rPr>
              <a:t> PEs</a:t>
            </a:r>
            <a:endParaRPr b="1" sz="2400">
              <a:latin typeface="Comic Neue"/>
              <a:ea typeface="Comic Neue"/>
              <a:cs typeface="Comic Neue"/>
              <a:sym typeface="Comic Neue"/>
            </a:endParaRPr>
          </a:p>
        </p:txBody>
      </p:sp>
      <p:sp>
        <p:nvSpPr>
          <p:cNvPr id="630" name="Google Shape;630;p48"/>
          <p:cNvSpPr txBox="1"/>
          <p:nvPr/>
        </p:nvSpPr>
        <p:spPr>
          <a:xfrm>
            <a:off x="554025" y="2542100"/>
            <a:ext cx="358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400">
                <a:latin typeface="Comic Neue"/>
                <a:ea typeface="Comic Neue"/>
                <a:cs typeface="Comic Neue"/>
                <a:sym typeface="Comic Neue"/>
              </a:rPr>
              <a:t>And </a:t>
            </a:r>
            <a:r>
              <a:rPr b="1" lang="zh-TW" sz="2400">
                <a:solidFill>
                  <a:srgbClr val="CC0000"/>
                </a:solidFill>
                <a:latin typeface="Comic Neue"/>
                <a:ea typeface="Comic Neue"/>
                <a:cs typeface="Comic Neue"/>
                <a:sym typeface="Comic Neue"/>
              </a:rPr>
              <a:t>12</a:t>
            </a:r>
            <a:r>
              <a:rPr b="1" lang="zh-TW" sz="2400">
                <a:latin typeface="Comic Neue"/>
                <a:ea typeface="Comic Neue"/>
                <a:cs typeface="Comic Neue"/>
                <a:sym typeface="Comic Neue"/>
              </a:rPr>
              <a:t> function classes</a:t>
            </a:r>
            <a:endParaRPr b="1" sz="2400">
              <a:latin typeface="Comic Neue"/>
              <a:ea typeface="Comic Neue"/>
              <a:cs typeface="Comic Neue"/>
              <a:sym typeface="Comic Neue"/>
            </a:endParaRPr>
          </a:p>
        </p:txBody>
      </p:sp>
      <p:sp>
        <p:nvSpPr>
          <p:cNvPr id="631" name="Google Shape;631;p48"/>
          <p:cNvSpPr txBox="1"/>
          <p:nvPr/>
        </p:nvSpPr>
        <p:spPr>
          <a:xfrm>
            <a:off x="2875350" y="1621824"/>
            <a:ext cx="5597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NoPE|ALiBi|FIRE|RoPE|PI|Dynamic NTK|YaRN|Dynamic YaRN</a:t>
            </a:r>
            <a:endParaRPr sz="1300"/>
          </a:p>
        </p:txBody>
      </p:sp>
      <p:sp>
        <p:nvSpPr>
          <p:cNvPr id="632" name="Google Shape;632;p48"/>
          <p:cNvSpPr txBox="1"/>
          <p:nvPr/>
        </p:nvSpPr>
        <p:spPr>
          <a:xfrm>
            <a:off x="4137225" y="2166500"/>
            <a:ext cx="43353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Linear Regression|Sparse Linear Regression|</a:t>
            </a:r>
            <a:br>
              <a:rPr lang="zh-TW" sz="13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</a:br>
            <a:r>
              <a:rPr lang="zh-TW" sz="13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Conjunction|Disjunction|Sparse Disjunction|</a:t>
            </a:r>
            <a:br>
              <a:rPr lang="zh-TW" sz="13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</a:br>
            <a:r>
              <a:rPr lang="zh-TW" sz="13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CNFs|DNFs|Sparse Majoriy|0-1 Threshold Functions|Integer Halfspace|Parity|Sparse Parity</a:t>
            </a:r>
            <a:endParaRPr sz="1300"/>
          </a:p>
        </p:txBody>
      </p:sp>
      <p:sp>
        <p:nvSpPr>
          <p:cNvPr id="633" name="Google Shape;633;p48"/>
          <p:cNvSpPr txBox="1"/>
          <p:nvPr/>
        </p:nvSpPr>
        <p:spPr>
          <a:xfrm>
            <a:off x="554025" y="3551750"/>
            <a:ext cx="616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400">
                <a:latin typeface="Comic Neue"/>
                <a:ea typeface="Comic Neue"/>
                <a:cs typeface="Comic Neue"/>
                <a:sym typeface="Comic Neue"/>
              </a:rPr>
              <a:t>To see how PEs affect Length Generalization</a:t>
            </a:r>
            <a:endParaRPr b="1" sz="2400">
              <a:latin typeface="Comic Neue"/>
              <a:ea typeface="Comic Neue"/>
              <a:cs typeface="Comic Neue"/>
              <a:sym typeface="Comic Neue"/>
            </a:endParaRPr>
          </a:p>
        </p:txBody>
      </p:sp>
      <p:sp>
        <p:nvSpPr>
          <p:cNvPr id="634" name="Google Shape;634;p48"/>
          <p:cNvSpPr txBox="1"/>
          <p:nvPr/>
        </p:nvSpPr>
        <p:spPr>
          <a:xfrm>
            <a:off x="2144025" y="4082650"/>
            <a:ext cx="531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while ensuring that </a:t>
            </a:r>
            <a:r>
              <a:rPr lang="zh-TW" sz="13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no other variables influence</a:t>
            </a:r>
            <a:r>
              <a:rPr lang="zh-TW" sz="13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our experiments.</a:t>
            </a:r>
            <a:endParaRPr sz="1300"/>
          </a:p>
        </p:txBody>
      </p:sp>
      <p:sp>
        <p:nvSpPr>
          <p:cNvPr id="635" name="Google Shape;635;p48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8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Methodology ー Summary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9"/>
          <p:cNvSpPr txBox="1"/>
          <p:nvPr>
            <p:ph type="title"/>
          </p:nvPr>
        </p:nvSpPr>
        <p:spPr>
          <a:xfrm>
            <a:off x="784550" y="3821425"/>
            <a:ext cx="335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Experiments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2" name="Google Shape;64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43" name="Google Shape;643;p49"/>
          <p:cNvSpPr txBox="1"/>
          <p:nvPr>
            <p:ph idx="4294967295" type="body"/>
          </p:nvPr>
        </p:nvSpPr>
        <p:spPr>
          <a:xfrm>
            <a:off x="4114800" y="429575"/>
            <a:ext cx="4357800" cy="41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▸"/>
            </a:pPr>
            <a:r>
              <a:rPr b="1"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to Memorize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▸"/>
            </a:pPr>
            <a:r>
              <a:rPr b="1"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Demonstrate ICL capability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▸"/>
            </a:pPr>
            <a:r>
              <a:rPr b="1"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 to solve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We categorize the task characteristics into 3 types: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9" name="Google Shape;64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50" name="Google Shape;650;p50"/>
          <p:cNvSpPr txBox="1"/>
          <p:nvPr/>
        </p:nvSpPr>
        <p:spPr>
          <a:xfrm>
            <a:off x="664475" y="2501050"/>
            <a:ext cx="7453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Times New Roman"/>
              <a:buChar char="▸"/>
            </a:pPr>
            <a:r>
              <a:rPr b="1" lang="zh-TW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Demonstrate ICL capability</a:t>
            </a:r>
            <a:r>
              <a:rPr lang="zh-TW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Model can </a:t>
            </a:r>
            <a:r>
              <a:rPr b="1" lang="zh-TW" sz="2000">
                <a:solidFill>
                  <a:schemeClr val="dk1"/>
                </a:solidFill>
                <a:highlight>
                  <a:srgbClr val="F1C23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learn algorithm</a:t>
            </a:r>
            <a:r>
              <a:rPr lang="zh-TW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from training tasks and predict answers when facing unseen data.</a:t>
            </a:r>
            <a:endParaRPr sz="1200"/>
          </a:p>
        </p:txBody>
      </p:sp>
      <p:sp>
        <p:nvSpPr>
          <p:cNvPr id="651" name="Google Shape;651;p50"/>
          <p:cNvSpPr txBox="1"/>
          <p:nvPr/>
        </p:nvSpPr>
        <p:spPr>
          <a:xfrm>
            <a:off x="664475" y="3633250"/>
            <a:ext cx="7117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Times New Roman"/>
              <a:buChar char="▸"/>
            </a:pPr>
            <a:r>
              <a:rPr b="1" lang="zh-TW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 to solve</a:t>
            </a:r>
            <a:r>
              <a:rPr lang="zh-TW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Model is unable to utilize In-Context Meta Learning to learn and answer.</a:t>
            </a:r>
            <a:endParaRPr sz="1200"/>
          </a:p>
        </p:txBody>
      </p:sp>
      <p:sp>
        <p:nvSpPr>
          <p:cNvPr id="652" name="Google Shape;652;p50"/>
          <p:cNvSpPr txBox="1"/>
          <p:nvPr/>
        </p:nvSpPr>
        <p:spPr>
          <a:xfrm>
            <a:off x="664475" y="1425300"/>
            <a:ext cx="7453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Times New Roman"/>
              <a:buChar char="▸"/>
            </a:pPr>
            <a:r>
              <a:rPr b="1" lang="zh-TW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to Memorize</a:t>
            </a:r>
            <a:r>
              <a:rPr lang="zh-TW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Model can answer correctly </a:t>
            </a:r>
            <a:r>
              <a:rPr b="1" lang="zh-TW" sz="2000">
                <a:solidFill>
                  <a:schemeClr val="dk1"/>
                </a:solidFill>
                <a:highlight>
                  <a:srgbClr val="F1C23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without needing in-context examples</a:t>
            </a:r>
            <a:r>
              <a:rPr lang="zh-TW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/>
          </a:p>
        </p:txBody>
      </p:sp>
      <p:sp>
        <p:nvSpPr>
          <p:cNvPr id="653" name="Google Shape;653;p50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50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Experiments </a:t>
            </a: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ー Glossary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60" name="Google Shape;66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48" y="440275"/>
            <a:ext cx="4757650" cy="396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1" name="Google Shape;661;p51"/>
          <p:cNvCxnSpPr/>
          <p:nvPr/>
        </p:nvCxnSpPr>
        <p:spPr>
          <a:xfrm>
            <a:off x="5442900" y="3202213"/>
            <a:ext cx="4776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51"/>
          <p:cNvSpPr txBox="1"/>
          <p:nvPr/>
        </p:nvSpPr>
        <p:spPr>
          <a:xfrm>
            <a:off x="5986350" y="2971363"/>
            <a:ext cx="199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Baseline</a:t>
            </a:r>
            <a:endParaRPr sz="1800"/>
          </a:p>
        </p:txBody>
      </p:sp>
      <p:cxnSp>
        <p:nvCxnSpPr>
          <p:cNvPr id="663" name="Google Shape;663;p51"/>
          <p:cNvCxnSpPr/>
          <p:nvPr/>
        </p:nvCxnSpPr>
        <p:spPr>
          <a:xfrm>
            <a:off x="5442900" y="2957113"/>
            <a:ext cx="477600" cy="0"/>
          </a:xfrm>
          <a:prstGeom prst="straightConnector1">
            <a:avLst/>
          </a:prstGeom>
          <a:noFill/>
          <a:ln cap="flat" cmpd="sng" w="38100">
            <a:solidFill>
              <a:srgbClr val="F6B26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4" name="Google Shape;664;p51"/>
          <p:cNvCxnSpPr/>
          <p:nvPr/>
        </p:nvCxnSpPr>
        <p:spPr>
          <a:xfrm>
            <a:off x="5442900" y="1822638"/>
            <a:ext cx="477600" cy="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5" name="Google Shape;665;p51"/>
          <p:cNvSpPr txBox="1"/>
          <p:nvPr/>
        </p:nvSpPr>
        <p:spPr>
          <a:xfrm>
            <a:off x="5982825" y="1439400"/>
            <a:ext cx="242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highlight>
                  <a:srgbClr val="F1C232"/>
                </a:highlight>
              </a:rPr>
              <a:t>PE</a:t>
            </a:r>
            <a:r>
              <a:rPr b="1" lang="zh-TW" sz="1800"/>
              <a:t> </a:t>
            </a:r>
            <a:br>
              <a:rPr b="1" lang="zh-TW" sz="1800"/>
            </a:br>
            <a:r>
              <a:rPr b="1" lang="zh-TW" sz="1800"/>
              <a:t>(We will focus on it)</a:t>
            </a:r>
            <a:endParaRPr b="1" sz="1800"/>
          </a:p>
        </p:txBody>
      </p:sp>
      <p:cxnSp>
        <p:nvCxnSpPr>
          <p:cNvPr id="666" name="Google Shape;666;p51"/>
          <p:cNvCxnSpPr/>
          <p:nvPr/>
        </p:nvCxnSpPr>
        <p:spPr>
          <a:xfrm>
            <a:off x="5442900" y="3440313"/>
            <a:ext cx="477600" cy="0"/>
          </a:xfrm>
          <a:prstGeom prst="straightConnector1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7" name="Google Shape;667;p51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51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Experiments ー Glossary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20">
                <a:latin typeface="Times New Roman"/>
                <a:ea typeface="Times New Roman"/>
                <a:cs typeface="Times New Roman"/>
                <a:sym typeface="Times New Roman"/>
              </a:rPr>
              <a:t>LLM is unpredictable</a:t>
            </a:r>
            <a:endParaRPr sz="28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311700" y="1152475"/>
            <a:ext cx="85206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1800"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Prompt Engineering</a:t>
            </a: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 has become a daily work for people nowadays.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85" name="Google Shape;85;p16"/>
          <p:cNvCxnSpPr/>
          <p:nvPr/>
        </p:nvCxnSpPr>
        <p:spPr>
          <a:xfrm flipH="1" rot="10800000">
            <a:off x="2012163" y="2192825"/>
            <a:ext cx="495600" cy="495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6" name="Google Shape;86;p16"/>
          <p:cNvCxnSpPr/>
          <p:nvPr/>
        </p:nvCxnSpPr>
        <p:spPr>
          <a:xfrm>
            <a:off x="1996711" y="2688425"/>
            <a:ext cx="522000" cy="501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7" name="Google Shape;87;p16"/>
          <p:cNvSpPr/>
          <p:nvPr/>
        </p:nvSpPr>
        <p:spPr>
          <a:xfrm>
            <a:off x="720438" y="2355450"/>
            <a:ext cx="1139700" cy="684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Prompt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2753563" y="1811550"/>
            <a:ext cx="1471800" cy="684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LLM </a:t>
            </a:r>
            <a:r>
              <a:rPr i="1" lang="zh-TW" sz="20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2753563" y="2804575"/>
            <a:ext cx="1471800" cy="6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LLM </a:t>
            </a:r>
            <a:r>
              <a:rPr i="1" lang="zh-TW" sz="20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0" name="Google Shape;90;p16"/>
          <p:cNvCxnSpPr/>
          <p:nvPr/>
        </p:nvCxnSpPr>
        <p:spPr>
          <a:xfrm>
            <a:off x="4418563" y="2153550"/>
            <a:ext cx="534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6"/>
          <p:cNvCxnSpPr/>
          <p:nvPr/>
        </p:nvCxnSpPr>
        <p:spPr>
          <a:xfrm>
            <a:off x="4418563" y="3146575"/>
            <a:ext cx="534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" name="Google Shape;92;p16"/>
          <p:cNvSpPr/>
          <p:nvPr/>
        </p:nvSpPr>
        <p:spPr>
          <a:xfrm>
            <a:off x="5145763" y="1890900"/>
            <a:ext cx="3277800" cy="525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We get a </a:t>
            </a:r>
            <a:r>
              <a:rPr lang="zh-TW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response from this prompt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5145763" y="2883925"/>
            <a:ext cx="3277800" cy="525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We get a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bad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response from this prompt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311725" y="3939150"/>
            <a:ext cx="85206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We cannot definitively ascertain why specific prompts enhance performance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or why the same prompt may yield suboptimal results with another LLM.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2551350" y="3545550"/>
            <a:ext cx="4605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Figure: Unpredictable behavior for the same prompt.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3731400" y="586625"/>
            <a:ext cx="502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Prompt Engineering = </a:t>
            </a:r>
            <a:r>
              <a:rPr lang="zh-TW" sz="16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In-Context Learning (ICL)</a:t>
            </a:r>
            <a:endParaRPr sz="1200">
              <a:highlight>
                <a:srgbClr val="F1C232"/>
              </a:highlight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Introduction ー Background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Easy to Memorize: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Conjunction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4" name="Google Shape;67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75" name="Google Shape;6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308" y="937521"/>
            <a:ext cx="2160000" cy="1801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950" y="938403"/>
            <a:ext cx="2160000" cy="179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7667" y="937521"/>
            <a:ext cx="2160000" cy="1801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9025" y="938402"/>
            <a:ext cx="2160000" cy="1799374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52"/>
          <p:cNvSpPr txBox="1"/>
          <p:nvPr/>
        </p:nvSpPr>
        <p:spPr>
          <a:xfrm>
            <a:off x="389300" y="265072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NoPE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0" name="Google Shape;680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7675" y="3028457"/>
            <a:ext cx="216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29026" y="3028457"/>
            <a:ext cx="216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4950" y="3028675"/>
            <a:ext cx="2160000" cy="1799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46300" y="3028675"/>
            <a:ext cx="2160000" cy="1799546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52"/>
          <p:cNvSpPr txBox="1"/>
          <p:nvPr/>
        </p:nvSpPr>
        <p:spPr>
          <a:xfrm>
            <a:off x="389300" y="471872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 startAt="5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PI (Linear)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5" name="Google Shape;685;p52"/>
          <p:cNvSpPr txBox="1"/>
          <p:nvPr/>
        </p:nvSpPr>
        <p:spPr>
          <a:xfrm>
            <a:off x="2480650" y="265072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 startAt="2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RoPE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6" name="Google Shape;686;p52"/>
          <p:cNvSpPr txBox="1"/>
          <p:nvPr/>
        </p:nvSpPr>
        <p:spPr>
          <a:xfrm>
            <a:off x="2480650" y="471872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 startAt="6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Dynamic NTK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7" name="Google Shape;687;p52"/>
          <p:cNvSpPr txBox="1"/>
          <p:nvPr/>
        </p:nvSpPr>
        <p:spPr>
          <a:xfrm>
            <a:off x="4572025" y="265072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 startAt="3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ALiBi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8" name="Google Shape;688;p52"/>
          <p:cNvSpPr txBox="1"/>
          <p:nvPr/>
        </p:nvSpPr>
        <p:spPr>
          <a:xfrm>
            <a:off x="4572025" y="471872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 startAt="7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YaRN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9" name="Google Shape;689;p52"/>
          <p:cNvSpPr txBox="1"/>
          <p:nvPr/>
        </p:nvSpPr>
        <p:spPr>
          <a:xfrm>
            <a:off x="6663375" y="265072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 startAt="4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0" name="Google Shape;690;p52"/>
          <p:cNvSpPr txBox="1"/>
          <p:nvPr/>
        </p:nvSpPr>
        <p:spPr>
          <a:xfrm>
            <a:off x="6663375" y="471872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 startAt="8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Dynamic YaRN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1" name="Google Shape;691;p52"/>
          <p:cNvSpPr/>
          <p:nvPr/>
        </p:nvSpPr>
        <p:spPr>
          <a:xfrm>
            <a:off x="458575" y="1209600"/>
            <a:ext cx="1987800" cy="2835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52"/>
          <p:cNvSpPr/>
          <p:nvPr/>
        </p:nvSpPr>
        <p:spPr>
          <a:xfrm>
            <a:off x="458575" y="3309175"/>
            <a:ext cx="1987800" cy="2835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2"/>
          <p:cNvSpPr/>
          <p:nvPr/>
        </p:nvSpPr>
        <p:spPr>
          <a:xfrm>
            <a:off x="4623775" y="3309175"/>
            <a:ext cx="1987800" cy="2835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2"/>
          <p:cNvSpPr/>
          <p:nvPr/>
        </p:nvSpPr>
        <p:spPr>
          <a:xfrm>
            <a:off x="2532413" y="3309175"/>
            <a:ext cx="1987800" cy="2835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2"/>
          <p:cNvSpPr/>
          <p:nvPr/>
        </p:nvSpPr>
        <p:spPr>
          <a:xfrm>
            <a:off x="4623763" y="1209600"/>
            <a:ext cx="1987800" cy="2835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52"/>
          <p:cNvSpPr/>
          <p:nvPr/>
        </p:nvSpPr>
        <p:spPr>
          <a:xfrm>
            <a:off x="6715113" y="1209600"/>
            <a:ext cx="1987800" cy="2835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2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2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Experiments ー Easy to Memorize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Easy to Memorize: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Disjunction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4" name="Google Shape;70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05" name="Google Shape;705;p53"/>
          <p:cNvSpPr txBox="1"/>
          <p:nvPr/>
        </p:nvSpPr>
        <p:spPr>
          <a:xfrm>
            <a:off x="1539900" y="4338000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NoPE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6" name="Google Shape;70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100" y="1017725"/>
            <a:ext cx="3972911" cy="331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1" y="1002750"/>
            <a:ext cx="4008829" cy="3340691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3"/>
          <p:cNvSpPr txBox="1"/>
          <p:nvPr/>
        </p:nvSpPr>
        <p:spPr>
          <a:xfrm>
            <a:off x="5530775" y="4338000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 startAt="4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9" name="Google Shape;709;p53"/>
          <p:cNvSpPr/>
          <p:nvPr/>
        </p:nvSpPr>
        <p:spPr>
          <a:xfrm>
            <a:off x="838200" y="3438450"/>
            <a:ext cx="1987800" cy="2835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3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53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Experiments ー Easy to Memorize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Easy to Memorize: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Sparse Disjunction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7" name="Google Shape;71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18" name="Google Shape;718;p54"/>
          <p:cNvSpPr txBox="1"/>
          <p:nvPr/>
        </p:nvSpPr>
        <p:spPr>
          <a:xfrm>
            <a:off x="1539900" y="4338000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 startAt="3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ALiBi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9" name="Google Shape;71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100" y="1017725"/>
            <a:ext cx="3972911" cy="331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11" y="1002750"/>
            <a:ext cx="4008829" cy="3340691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54"/>
          <p:cNvSpPr txBox="1"/>
          <p:nvPr/>
        </p:nvSpPr>
        <p:spPr>
          <a:xfrm>
            <a:off x="5530775" y="4338000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 startAt="4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2" name="Google Shape;722;p54"/>
          <p:cNvSpPr/>
          <p:nvPr/>
        </p:nvSpPr>
        <p:spPr>
          <a:xfrm>
            <a:off x="862725" y="1456225"/>
            <a:ext cx="857400" cy="9921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4"/>
          <p:cNvSpPr/>
          <p:nvPr/>
        </p:nvSpPr>
        <p:spPr>
          <a:xfrm>
            <a:off x="4823750" y="1456225"/>
            <a:ext cx="857400" cy="9921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4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4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Experiments ー Easy to Memorize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Demonstrate ICL Capability</a:t>
            </a: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Linear Regression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1" name="Google Shape;73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32" name="Google Shape;73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688" y="2004011"/>
            <a:ext cx="2216276" cy="184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3987" y="2003988"/>
            <a:ext cx="2216276" cy="18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55"/>
          <p:cNvSpPr txBox="1"/>
          <p:nvPr/>
        </p:nvSpPr>
        <p:spPr>
          <a:xfrm>
            <a:off x="2436463" y="385087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 startAt="4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5" name="Google Shape;735;p55"/>
          <p:cNvSpPr txBox="1"/>
          <p:nvPr/>
        </p:nvSpPr>
        <p:spPr>
          <a:xfrm>
            <a:off x="4547775" y="385087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 startAt="6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Dynamic NTK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6" name="Google Shape;736;p55"/>
          <p:cNvSpPr txBox="1"/>
          <p:nvPr/>
        </p:nvSpPr>
        <p:spPr>
          <a:xfrm>
            <a:off x="325188" y="385087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 startAt="3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ALiBi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7" name="Google Shape;737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6587" y="2003999"/>
            <a:ext cx="2216276" cy="18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85287" y="2003988"/>
            <a:ext cx="2216275" cy="18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55"/>
          <p:cNvSpPr txBox="1"/>
          <p:nvPr/>
        </p:nvSpPr>
        <p:spPr>
          <a:xfrm>
            <a:off x="6659075" y="385087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 startAt="8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Dynamic YaRN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0" name="Google Shape;740;p55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55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Experiments ー Demonstrate </a:t>
            </a: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ICL Capability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Demonstrate ICL Capability: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Sparse Linear Regression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7" name="Google Shape;74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48" name="Google Shape;74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688" y="2004011"/>
            <a:ext cx="2216276" cy="184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3987" y="2003988"/>
            <a:ext cx="2216276" cy="18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6"/>
          <p:cNvSpPr txBox="1"/>
          <p:nvPr/>
        </p:nvSpPr>
        <p:spPr>
          <a:xfrm>
            <a:off x="2436463" y="385087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 startAt="4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1" name="Google Shape;751;p56"/>
          <p:cNvSpPr txBox="1"/>
          <p:nvPr/>
        </p:nvSpPr>
        <p:spPr>
          <a:xfrm>
            <a:off x="4547775" y="385087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 startAt="6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Dynamic NTK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2" name="Google Shape;752;p56"/>
          <p:cNvSpPr txBox="1"/>
          <p:nvPr/>
        </p:nvSpPr>
        <p:spPr>
          <a:xfrm>
            <a:off x="325188" y="385087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 startAt="3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ALiBi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3" name="Google Shape;753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6587" y="2003999"/>
            <a:ext cx="2216276" cy="18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85287" y="2003988"/>
            <a:ext cx="2216275" cy="18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56"/>
          <p:cNvSpPr txBox="1"/>
          <p:nvPr/>
        </p:nvSpPr>
        <p:spPr>
          <a:xfrm>
            <a:off x="6659075" y="385087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 startAt="8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Dynamic YaRN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6" name="Google Shape;756;p56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6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Experiments ー Demonstrate ICL Capability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4" y="1538200"/>
            <a:ext cx="3002421" cy="25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3262" y="1525950"/>
            <a:ext cx="3031826" cy="252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04225" y="1525950"/>
            <a:ext cx="3031825" cy="25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Demonstrate ICL Capability: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CNFs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6" name="Google Shape;76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67" name="Google Shape;767;p57"/>
          <p:cNvSpPr txBox="1"/>
          <p:nvPr/>
        </p:nvSpPr>
        <p:spPr>
          <a:xfrm>
            <a:off x="752550" y="405247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NoPE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8" name="Google Shape;768;p57"/>
          <p:cNvSpPr txBox="1"/>
          <p:nvPr/>
        </p:nvSpPr>
        <p:spPr>
          <a:xfrm>
            <a:off x="6374488" y="405247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 startAt="4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9" name="Google Shape;769;p57"/>
          <p:cNvSpPr txBox="1"/>
          <p:nvPr/>
        </p:nvSpPr>
        <p:spPr>
          <a:xfrm>
            <a:off x="3563513" y="405247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 startAt="3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ALiBi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0" name="Google Shape;770;p57"/>
          <p:cNvSpPr/>
          <p:nvPr/>
        </p:nvSpPr>
        <p:spPr>
          <a:xfrm>
            <a:off x="6219150" y="2057250"/>
            <a:ext cx="548700" cy="5145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7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57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Experiments ー Demonstrate ICL Capability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773" name="Google Shape;773;p57"/>
          <p:cNvSpPr/>
          <p:nvPr/>
        </p:nvSpPr>
        <p:spPr>
          <a:xfrm>
            <a:off x="3372450" y="2057250"/>
            <a:ext cx="548700" cy="5145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4" y="1538200"/>
            <a:ext cx="3002421" cy="25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3262" y="1525950"/>
            <a:ext cx="3031826" cy="25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Demonstrate ICL Capability: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DNFs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1" name="Google Shape;78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82" name="Google Shape;782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04225" y="1525950"/>
            <a:ext cx="3031825" cy="25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58"/>
          <p:cNvSpPr txBox="1"/>
          <p:nvPr/>
        </p:nvSpPr>
        <p:spPr>
          <a:xfrm>
            <a:off x="752550" y="405247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NoPE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4" name="Google Shape;784;p58"/>
          <p:cNvSpPr txBox="1"/>
          <p:nvPr/>
        </p:nvSpPr>
        <p:spPr>
          <a:xfrm>
            <a:off x="6374488" y="405247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 startAt="4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5" name="Google Shape;785;p58"/>
          <p:cNvSpPr txBox="1"/>
          <p:nvPr/>
        </p:nvSpPr>
        <p:spPr>
          <a:xfrm>
            <a:off x="3563513" y="405247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 startAt="3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ALiBi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6" name="Google Shape;786;p58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58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Experiments ー Demonstrate ICL Capability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3262" y="1525950"/>
            <a:ext cx="3031826" cy="25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Demonstrate ICL Capability: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Sparse Majority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4" name="Google Shape;79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95" name="Google Shape;795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4225" y="1525950"/>
            <a:ext cx="3031825" cy="25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59"/>
          <p:cNvSpPr txBox="1"/>
          <p:nvPr/>
        </p:nvSpPr>
        <p:spPr>
          <a:xfrm>
            <a:off x="752550" y="405247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NoPE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7" name="Google Shape;797;p59"/>
          <p:cNvSpPr txBox="1"/>
          <p:nvPr/>
        </p:nvSpPr>
        <p:spPr>
          <a:xfrm>
            <a:off x="6374488" y="405247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 startAt="4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8" name="Google Shape;798;p59"/>
          <p:cNvSpPr txBox="1"/>
          <p:nvPr/>
        </p:nvSpPr>
        <p:spPr>
          <a:xfrm>
            <a:off x="3563513" y="405247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 startAt="3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ALiBi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99" name="Google Shape;799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704" y="1538200"/>
            <a:ext cx="3002421" cy="250202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59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59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Experiments ー Demonstrate ICL Capability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Demonstrate ICL Capability: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0-1 Threshold Functions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7" name="Google Shape;80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08" name="Google Shape;80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3262" y="1525950"/>
            <a:ext cx="3031826" cy="252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4225" y="1525950"/>
            <a:ext cx="3031825" cy="25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60"/>
          <p:cNvSpPr txBox="1"/>
          <p:nvPr/>
        </p:nvSpPr>
        <p:spPr>
          <a:xfrm>
            <a:off x="752550" y="405247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NoPE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1" name="Google Shape;811;p60"/>
          <p:cNvSpPr txBox="1"/>
          <p:nvPr/>
        </p:nvSpPr>
        <p:spPr>
          <a:xfrm>
            <a:off x="3563513" y="405247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 startAt="3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ALiBi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2" name="Google Shape;812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704" y="1538200"/>
            <a:ext cx="3002421" cy="2502025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60"/>
          <p:cNvSpPr txBox="1"/>
          <p:nvPr/>
        </p:nvSpPr>
        <p:spPr>
          <a:xfrm>
            <a:off x="6374500" y="405247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 startAt="6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Dynamic NTK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4" name="Google Shape;814;p60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60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Experiments ー Demonstrate ICL Capability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816" name="Google Shape;816;p60"/>
          <p:cNvSpPr/>
          <p:nvPr/>
        </p:nvSpPr>
        <p:spPr>
          <a:xfrm>
            <a:off x="6619050" y="4012725"/>
            <a:ext cx="1726200" cy="5145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Demonstrate ICL Capability: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Integer Halfspace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2" name="Google Shape;82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23" name="Google Shape;82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100" y="1017725"/>
            <a:ext cx="3972911" cy="331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11" y="1002750"/>
            <a:ext cx="4008829" cy="3340691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61"/>
          <p:cNvSpPr txBox="1"/>
          <p:nvPr/>
        </p:nvSpPr>
        <p:spPr>
          <a:xfrm>
            <a:off x="1539900" y="4338000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NoPE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6" name="Google Shape;826;p61"/>
          <p:cNvSpPr txBox="1"/>
          <p:nvPr/>
        </p:nvSpPr>
        <p:spPr>
          <a:xfrm>
            <a:off x="5530775" y="4338000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 startAt="6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Dynamic NTK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7" name="Google Shape;827;p61"/>
          <p:cNvSpPr/>
          <p:nvPr/>
        </p:nvSpPr>
        <p:spPr>
          <a:xfrm>
            <a:off x="1291350" y="1505200"/>
            <a:ext cx="857400" cy="9921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61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61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Experiments ー Demonstrate ICL Capability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830" name="Google Shape;830;p61"/>
          <p:cNvSpPr/>
          <p:nvPr/>
        </p:nvSpPr>
        <p:spPr>
          <a:xfrm>
            <a:off x="5713325" y="4298250"/>
            <a:ext cx="1726200" cy="5145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LLM also lost in long context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311700" y="1152475"/>
            <a:ext cx="85206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We might have extended conversations on a single topic with an LLM, only to find that it sometimes </a:t>
            </a:r>
            <a:r>
              <a:rPr b="1" lang="zh-TW" sz="1800"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forgets or overlooks</a:t>
            </a: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 certain details.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pSp>
        <p:nvGrpSpPr>
          <p:cNvPr id="105" name="Google Shape;105;p17"/>
          <p:cNvGrpSpPr/>
          <p:nvPr/>
        </p:nvGrpSpPr>
        <p:grpSpPr>
          <a:xfrm>
            <a:off x="546175" y="2146675"/>
            <a:ext cx="3567900" cy="2350800"/>
            <a:chOff x="432200" y="2146675"/>
            <a:chExt cx="3567900" cy="2350800"/>
          </a:xfrm>
        </p:grpSpPr>
        <p:sp>
          <p:nvSpPr>
            <p:cNvPr id="106" name="Google Shape;106;p17"/>
            <p:cNvSpPr/>
            <p:nvPr/>
          </p:nvSpPr>
          <p:spPr>
            <a:xfrm>
              <a:off x="432200" y="2146675"/>
              <a:ext cx="3567900" cy="23508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873875" y="2272525"/>
              <a:ext cx="2051676" cy="299214"/>
            </a:xfrm>
            <a:prstGeom prst="flowChartTerminator">
              <a:avLst/>
            </a:prstGeom>
            <a:solidFill>
              <a:srgbClr val="CFE2F3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How can I help you?</a:t>
              </a: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2284424" y="2757575"/>
              <a:ext cx="1282284" cy="299214"/>
            </a:xfrm>
            <a:prstGeom prst="flowChartTerminator">
              <a:avLst/>
            </a:prstGeom>
            <a:solidFill>
              <a:srgbClr val="D9EAD3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I want to …</a:t>
              </a: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873875" y="4086875"/>
              <a:ext cx="769392" cy="299214"/>
            </a:xfrm>
            <a:prstGeom prst="flowChartTerminator">
              <a:avLst/>
            </a:prstGeom>
            <a:solidFill>
              <a:srgbClr val="CFE2F3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…</a:t>
              </a: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2797300" y="3762250"/>
              <a:ext cx="769392" cy="299214"/>
            </a:xfrm>
            <a:prstGeom prst="flowChartTerminator">
              <a:avLst/>
            </a:prstGeom>
            <a:solidFill>
              <a:srgbClr val="D9EAD3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…</a:t>
              </a: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1907450" y="3560300"/>
              <a:ext cx="698100" cy="1851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…</a:t>
              </a:r>
              <a:endParaRPr/>
            </a:p>
          </p:txBody>
        </p:sp>
        <p:pic>
          <p:nvPicPr>
            <p:cNvPr id="112" name="Google Shape;112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2175" y="2272525"/>
              <a:ext cx="299226" cy="299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2175" y="4086850"/>
              <a:ext cx="299226" cy="299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07790" y="2728525"/>
              <a:ext cx="357325" cy="35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07790" y="3733200"/>
              <a:ext cx="357325" cy="3573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6" name="Google Shape;116;p17"/>
          <p:cNvCxnSpPr/>
          <p:nvPr/>
        </p:nvCxnSpPr>
        <p:spPr>
          <a:xfrm>
            <a:off x="4378850" y="2367475"/>
            <a:ext cx="0" cy="190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" name="Google Shape;117;p17"/>
          <p:cNvSpPr txBox="1"/>
          <p:nvPr/>
        </p:nvSpPr>
        <p:spPr>
          <a:xfrm>
            <a:off x="4495800" y="3035725"/>
            <a:ext cx="257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Performance Decrease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309475" y="4497485"/>
            <a:ext cx="404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Figure: LLM fails when context get longer.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9" name="Google Shape;119;p17"/>
          <p:cNvGrpSpPr/>
          <p:nvPr/>
        </p:nvGrpSpPr>
        <p:grpSpPr>
          <a:xfrm>
            <a:off x="641075" y="3149005"/>
            <a:ext cx="1121092" cy="299239"/>
            <a:chOff x="522175" y="4086850"/>
            <a:chExt cx="1121092" cy="299239"/>
          </a:xfrm>
        </p:grpSpPr>
        <p:sp>
          <p:nvSpPr>
            <p:cNvPr id="120" name="Google Shape;120;p17"/>
            <p:cNvSpPr/>
            <p:nvPr/>
          </p:nvSpPr>
          <p:spPr>
            <a:xfrm>
              <a:off x="873875" y="4086875"/>
              <a:ext cx="769392" cy="299214"/>
            </a:xfrm>
            <a:prstGeom prst="flowChartTerminator">
              <a:avLst/>
            </a:prstGeom>
            <a:solidFill>
              <a:srgbClr val="CFE2F3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…</a:t>
              </a:r>
              <a:endParaRPr/>
            </a:p>
          </p:txBody>
        </p:sp>
        <p:pic>
          <p:nvPicPr>
            <p:cNvPr id="121" name="Google Shape;12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2175" y="4086850"/>
              <a:ext cx="299226" cy="2992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2" name="Google Shape;122;p17"/>
          <p:cNvPicPr preferRelativeResize="0"/>
          <p:nvPr/>
        </p:nvPicPr>
        <p:blipFill rotWithShape="1">
          <a:blip r:embed="rId5">
            <a:alphaModFix/>
          </a:blip>
          <a:srcRect b="20462" l="5355" r="54942" t="21105"/>
          <a:stretch/>
        </p:blipFill>
        <p:spPr>
          <a:xfrm>
            <a:off x="1824575" y="3187353"/>
            <a:ext cx="226725" cy="2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 rotWithShape="1">
          <a:blip r:embed="rId5">
            <a:alphaModFix/>
          </a:blip>
          <a:srcRect b="20784" l="55955" r="4343" t="20784"/>
          <a:stretch/>
        </p:blipFill>
        <p:spPr>
          <a:xfrm>
            <a:off x="1824575" y="4145178"/>
            <a:ext cx="226725" cy="22255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Introduction ー Background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Hard to solve</a:t>
            </a: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Parity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6" name="Google Shape;83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37" name="Google Shape;83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188" y="1017725"/>
            <a:ext cx="7983615" cy="40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62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62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Experiments ー Demonstrate ICL Capability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Hard to solve: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Sparse Parity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5" name="Google Shape;845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46" name="Google Shape;84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00" y="1017725"/>
            <a:ext cx="7952405" cy="4039099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63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63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Experiments ー Demonstrate ICL Capability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of Experiments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4" name="Google Shape;854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55" name="Google Shape;855;p64"/>
          <p:cNvSpPr txBox="1"/>
          <p:nvPr/>
        </p:nvSpPr>
        <p:spPr>
          <a:xfrm>
            <a:off x="1303800" y="1532450"/>
            <a:ext cx="717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400">
                <a:solidFill>
                  <a:srgbClr val="FF0000"/>
                </a:solidFill>
                <a:latin typeface="Comic Neue"/>
                <a:ea typeface="Comic Neue"/>
                <a:cs typeface="Comic Neue"/>
                <a:sym typeface="Comic Neue"/>
              </a:rPr>
              <a:t>ALiBi</a:t>
            </a:r>
            <a:r>
              <a:rPr b="1" lang="zh-TW" sz="2400">
                <a:latin typeface="Comic Neue"/>
                <a:ea typeface="Comic Neue"/>
                <a:cs typeface="Comic Neue"/>
                <a:sym typeface="Comic Neue"/>
              </a:rPr>
              <a:t> &amp; </a:t>
            </a:r>
            <a:r>
              <a:rPr b="1" lang="zh-TW" sz="2400">
                <a:solidFill>
                  <a:srgbClr val="FF0000"/>
                </a:solidFill>
                <a:latin typeface="Comic Neue"/>
                <a:ea typeface="Comic Neue"/>
                <a:cs typeface="Comic Neue"/>
                <a:sym typeface="Comic Neue"/>
              </a:rPr>
              <a:t>FIRE</a:t>
            </a:r>
            <a:r>
              <a:rPr b="1" lang="zh-TW" sz="2400">
                <a:latin typeface="Comic Neue"/>
                <a:ea typeface="Comic Neue"/>
                <a:cs typeface="Comic Neue"/>
                <a:sym typeface="Comic Neue"/>
              </a:rPr>
              <a:t> seem good for Length Generalizatoin.</a:t>
            </a:r>
            <a:endParaRPr b="1" sz="2400">
              <a:latin typeface="Comic Neue"/>
              <a:ea typeface="Comic Neue"/>
              <a:cs typeface="Comic Neue"/>
              <a:sym typeface="Comic Neue"/>
            </a:endParaRPr>
          </a:p>
        </p:txBody>
      </p:sp>
      <p:sp>
        <p:nvSpPr>
          <p:cNvPr id="856" name="Google Shape;856;p64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64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Experiments ー </a:t>
            </a: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Summary 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858" name="Google Shape;85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79" y="1483464"/>
            <a:ext cx="662374" cy="662374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64"/>
          <p:cNvSpPr txBox="1"/>
          <p:nvPr/>
        </p:nvSpPr>
        <p:spPr>
          <a:xfrm>
            <a:off x="719100" y="2587925"/>
            <a:ext cx="717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400">
                <a:solidFill>
                  <a:srgbClr val="38761D"/>
                </a:solidFill>
                <a:latin typeface="Comic Neue"/>
                <a:ea typeface="Comic Neue"/>
                <a:cs typeface="Comic Neue"/>
                <a:sym typeface="Comic Neue"/>
              </a:rPr>
              <a:t>Dynamic</a:t>
            </a:r>
            <a:r>
              <a:rPr b="1" lang="zh-TW" sz="2400">
                <a:solidFill>
                  <a:srgbClr val="38761D"/>
                </a:solidFill>
                <a:latin typeface="Comic Neue"/>
                <a:ea typeface="Comic Neue"/>
                <a:cs typeface="Comic Neue"/>
                <a:sym typeface="Comic Neue"/>
              </a:rPr>
              <a:t> NTK </a:t>
            </a:r>
            <a:r>
              <a:rPr b="1" lang="zh-TW" sz="2400">
                <a:latin typeface="Comic Neue"/>
                <a:ea typeface="Comic Neue"/>
                <a:cs typeface="Comic Neue"/>
                <a:sym typeface="Comic Neue"/>
              </a:rPr>
              <a:t>&amp; </a:t>
            </a:r>
            <a:r>
              <a:rPr b="1" lang="zh-TW" sz="2400">
                <a:solidFill>
                  <a:srgbClr val="38761D"/>
                </a:solidFill>
                <a:latin typeface="Comic Neue"/>
                <a:ea typeface="Comic Neue"/>
                <a:cs typeface="Comic Neue"/>
                <a:sym typeface="Comic Neue"/>
              </a:rPr>
              <a:t>Dynamic YaRN</a:t>
            </a:r>
            <a:r>
              <a:rPr b="1" lang="zh-TW" sz="2400">
                <a:latin typeface="Comic Neue"/>
                <a:ea typeface="Comic Neue"/>
                <a:cs typeface="Comic Neue"/>
                <a:sym typeface="Comic Neue"/>
              </a:rPr>
              <a:t> are also not bad</a:t>
            </a:r>
            <a:r>
              <a:rPr b="1" lang="zh-TW" sz="2400">
                <a:latin typeface="Comic Neue"/>
                <a:ea typeface="Comic Neue"/>
                <a:cs typeface="Comic Neue"/>
                <a:sym typeface="Comic Neue"/>
              </a:rPr>
              <a:t>.</a:t>
            </a:r>
            <a:endParaRPr b="1" sz="2400">
              <a:latin typeface="Comic Neue"/>
              <a:ea typeface="Comic Neue"/>
              <a:cs typeface="Comic Neue"/>
              <a:sym typeface="Comic Neue"/>
            </a:endParaRPr>
          </a:p>
        </p:txBody>
      </p:sp>
      <p:sp>
        <p:nvSpPr>
          <p:cNvPr id="860" name="Google Shape;860;p64"/>
          <p:cNvSpPr txBox="1"/>
          <p:nvPr/>
        </p:nvSpPr>
        <p:spPr>
          <a:xfrm>
            <a:off x="719100" y="3643425"/>
            <a:ext cx="770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Comic Neue"/>
                <a:ea typeface="Comic Neue"/>
                <a:cs typeface="Comic Neue"/>
                <a:sym typeface="Comic Neue"/>
              </a:rPr>
              <a:t>Do not use NoPE. RoPE, PI, and YaRN need fine-tune.</a:t>
            </a:r>
            <a:endParaRPr b="1" sz="2400">
              <a:solidFill>
                <a:schemeClr val="dk1"/>
              </a:solidFill>
              <a:latin typeface="Comic Neue"/>
              <a:ea typeface="Comic Neue"/>
              <a:cs typeface="Comic Neue"/>
              <a:sym typeface="Comic Neue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65"/>
          <p:cNvSpPr txBox="1"/>
          <p:nvPr>
            <p:ph type="title"/>
          </p:nvPr>
        </p:nvSpPr>
        <p:spPr>
          <a:xfrm>
            <a:off x="784550" y="3821425"/>
            <a:ext cx="335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6" name="Google Shape;866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67" name="Google Shape;867;p65"/>
          <p:cNvSpPr txBox="1"/>
          <p:nvPr>
            <p:ph idx="4294967295" type="body"/>
          </p:nvPr>
        </p:nvSpPr>
        <p:spPr>
          <a:xfrm>
            <a:off x="4114800" y="899325"/>
            <a:ext cx="4357800" cy="36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▸"/>
            </a:pPr>
            <a:r>
              <a:rPr b="1"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Scale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▸"/>
            </a:pPr>
            <a:r>
              <a:rPr b="1"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Recency Bias</a:t>
            </a:r>
            <a:endParaRPr b="1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▸"/>
            </a:pPr>
            <a:r>
              <a:rPr b="1"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Inductive Bias</a:t>
            </a:r>
            <a:endParaRPr b="1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▸"/>
            </a:pPr>
            <a:r>
              <a:rPr b="1" lang="zh-TW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Serial-Position Effect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ARPE </a:t>
            </a:r>
            <a:r>
              <a:rPr lang="zh-TW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(ALiBi &amp; FIRE)</a:t>
            </a: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really that good?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3" name="Google Shape;873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74" name="Google Shape;874;p66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66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Analysis ー Question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876" name="Google Shape;876;p66"/>
          <p:cNvPicPr preferRelativeResize="0"/>
          <p:nvPr/>
        </p:nvPicPr>
        <p:blipFill rotWithShape="1">
          <a:blip r:embed="rId3">
            <a:alphaModFix/>
          </a:blip>
          <a:srcRect b="0" l="20678" r="45857" t="0"/>
          <a:stretch/>
        </p:blipFill>
        <p:spPr>
          <a:xfrm>
            <a:off x="311700" y="1238200"/>
            <a:ext cx="2081848" cy="327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66"/>
          <p:cNvPicPr preferRelativeResize="0"/>
          <p:nvPr/>
        </p:nvPicPr>
        <p:blipFill rotWithShape="1">
          <a:blip r:embed="rId4">
            <a:alphaModFix/>
          </a:blip>
          <a:srcRect b="0" l="39631" r="0" t="57598"/>
          <a:stretch/>
        </p:blipFill>
        <p:spPr>
          <a:xfrm>
            <a:off x="2760900" y="1313688"/>
            <a:ext cx="2767699" cy="1619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66"/>
          <p:cNvSpPr txBox="1"/>
          <p:nvPr/>
        </p:nvSpPr>
        <p:spPr>
          <a:xfrm>
            <a:off x="2825775" y="2847913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NoPE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9" name="Google Shape;879;p66"/>
          <p:cNvSpPr txBox="1"/>
          <p:nvPr/>
        </p:nvSpPr>
        <p:spPr>
          <a:xfrm>
            <a:off x="5895938" y="2847913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4900" lvl="0" marL="26640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Both" startAt="3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ALiBi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80" name="Google Shape;880;p66"/>
          <p:cNvPicPr preferRelativeResize="0"/>
          <p:nvPr/>
        </p:nvPicPr>
        <p:blipFill rotWithShape="1">
          <a:blip r:embed="rId5">
            <a:alphaModFix/>
          </a:blip>
          <a:srcRect b="0" l="48623" r="0" t="64189"/>
          <a:stretch/>
        </p:blipFill>
        <p:spPr>
          <a:xfrm>
            <a:off x="6064600" y="1319876"/>
            <a:ext cx="2767699" cy="16075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1" name="Google Shape;881;p66"/>
          <p:cNvCxnSpPr/>
          <p:nvPr/>
        </p:nvCxnSpPr>
        <p:spPr>
          <a:xfrm>
            <a:off x="5320304" y="2058313"/>
            <a:ext cx="563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2" name="Google Shape;882;p66"/>
          <p:cNvSpPr txBox="1"/>
          <p:nvPr/>
        </p:nvSpPr>
        <p:spPr>
          <a:xfrm>
            <a:off x="2697250" y="3414013"/>
            <a:ext cx="580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Does NoPE have bias inside attention weight? </a:t>
            </a:r>
            <a:endParaRPr sz="2000" u="sng"/>
          </a:p>
        </p:txBody>
      </p:sp>
      <p:sp>
        <p:nvSpPr>
          <p:cNvPr id="883" name="Google Shape;883;p66"/>
          <p:cNvSpPr txBox="1"/>
          <p:nvPr/>
        </p:nvSpPr>
        <p:spPr>
          <a:xfrm>
            <a:off x="2697250" y="4094413"/>
            <a:ext cx="580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Or these results only happen on small model</a:t>
            </a: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? </a:t>
            </a:r>
            <a:endParaRPr sz="2000" u="sng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ARPE </a:t>
            </a:r>
            <a:r>
              <a:rPr lang="zh-TW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(ALiBi &amp; FIRE)</a:t>
            </a: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really that good?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9" name="Google Shape;889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90" name="Google Shape;890;p67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67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Analysis ー Question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892" name="Google Shape;892;p67"/>
          <p:cNvPicPr preferRelativeResize="0"/>
          <p:nvPr/>
        </p:nvPicPr>
        <p:blipFill rotWithShape="1">
          <a:blip r:embed="rId3">
            <a:alphaModFix/>
          </a:blip>
          <a:srcRect b="0" l="20678" r="45857" t="0"/>
          <a:stretch/>
        </p:blipFill>
        <p:spPr>
          <a:xfrm>
            <a:off x="311700" y="1238200"/>
            <a:ext cx="2081848" cy="327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5100" y="1336200"/>
            <a:ext cx="1167850" cy="116785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67"/>
          <p:cNvSpPr txBox="1"/>
          <p:nvPr/>
        </p:nvSpPr>
        <p:spPr>
          <a:xfrm>
            <a:off x="2559025" y="2615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Answer questions from a book</a:t>
            </a:r>
            <a:endParaRPr/>
          </a:p>
        </p:txBody>
      </p:sp>
      <p:sp>
        <p:nvSpPr>
          <p:cNvPr id="895" name="Google Shape;895;p67"/>
          <p:cNvSpPr/>
          <p:nvPr/>
        </p:nvSpPr>
        <p:spPr>
          <a:xfrm>
            <a:off x="5969425" y="1284468"/>
            <a:ext cx="2082000" cy="116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67"/>
          <p:cNvSpPr txBox="1"/>
          <p:nvPr/>
        </p:nvSpPr>
        <p:spPr>
          <a:xfrm>
            <a:off x="5510425" y="2615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Remember the uid with lots of noise</a:t>
            </a:r>
            <a:endParaRPr/>
          </a:p>
        </p:txBody>
      </p:sp>
      <p:sp>
        <p:nvSpPr>
          <p:cNvPr id="897" name="Google Shape;897;p67"/>
          <p:cNvSpPr txBox="1"/>
          <p:nvPr/>
        </p:nvSpPr>
        <p:spPr>
          <a:xfrm>
            <a:off x="6146050" y="1797850"/>
            <a:ext cx="104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34a7-02wz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898" name="Google Shape;898;p67"/>
          <p:cNvSpPr txBox="1"/>
          <p:nvPr/>
        </p:nvSpPr>
        <p:spPr>
          <a:xfrm>
            <a:off x="5986525" y="1589363"/>
            <a:ext cx="204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sun is yellow, </a:t>
            </a:r>
            <a:r>
              <a:rPr lang="zh-TW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grass is green, sky is blue, …  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899" name="Google Shape;899;p67"/>
          <p:cNvSpPr txBox="1"/>
          <p:nvPr/>
        </p:nvSpPr>
        <p:spPr>
          <a:xfrm>
            <a:off x="5986525" y="1309013"/>
            <a:ext cx="204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grass is green, sky is blue, … , sun is yellow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900" name="Google Shape;900;p67"/>
          <p:cNvSpPr txBox="1"/>
          <p:nvPr/>
        </p:nvSpPr>
        <p:spPr>
          <a:xfrm>
            <a:off x="5986525" y="1859338"/>
            <a:ext cx="204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blue                                grass </a:t>
            </a:r>
            <a:r>
              <a:rPr lang="zh-TW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green, sky is 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901" name="Google Shape;901;p67"/>
          <p:cNvSpPr txBox="1"/>
          <p:nvPr/>
        </p:nvSpPr>
        <p:spPr>
          <a:xfrm>
            <a:off x="6003625" y="2102450"/>
            <a:ext cx="204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grass is green, sky is blue, … , sun is yellow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2" name="Google Shape;902;p67"/>
          <p:cNvSpPr txBox="1"/>
          <p:nvPr/>
        </p:nvSpPr>
        <p:spPr>
          <a:xfrm>
            <a:off x="2847900" y="3413538"/>
            <a:ext cx="580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We want to data attack like these methods.</a:t>
            </a:r>
            <a:endParaRPr sz="2000" u="sng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Does increasing model size enhance performance?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8" name="Google Shape;908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09" name="Google Shape;909;p68"/>
          <p:cNvSpPr txBox="1"/>
          <p:nvPr/>
        </p:nvSpPr>
        <p:spPr>
          <a:xfrm>
            <a:off x="2760175" y="1075725"/>
            <a:ext cx="306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Emergent Abilities</a:t>
            </a: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</a:t>
            </a:r>
            <a:endParaRPr sz="2000" u="sng"/>
          </a:p>
        </p:txBody>
      </p:sp>
      <p:sp>
        <p:nvSpPr>
          <p:cNvPr id="910" name="Google Shape;910;p68"/>
          <p:cNvSpPr txBox="1"/>
          <p:nvPr/>
        </p:nvSpPr>
        <p:spPr>
          <a:xfrm>
            <a:off x="5234675" y="1190238"/>
            <a:ext cx="175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(Wei et al., 2022)</a:t>
            </a:r>
            <a:endParaRPr sz="900"/>
          </a:p>
        </p:txBody>
      </p:sp>
      <p:sp>
        <p:nvSpPr>
          <p:cNvPr id="911" name="Google Shape;911;p68"/>
          <p:cNvSpPr/>
          <p:nvPr/>
        </p:nvSpPr>
        <p:spPr>
          <a:xfrm>
            <a:off x="415800" y="1125225"/>
            <a:ext cx="18963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2" name="Google Shape;912;p68"/>
          <p:cNvSpPr txBox="1"/>
          <p:nvPr/>
        </p:nvSpPr>
        <p:spPr>
          <a:xfrm>
            <a:off x="470425" y="1609650"/>
            <a:ext cx="76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 sz="1600">
                <a:latin typeface="Times New Roman"/>
                <a:ea typeface="Times New Roman"/>
                <a:cs typeface="Times New Roman"/>
                <a:sym typeface="Times New Roman"/>
              </a:rPr>
              <a:t>An ability is emergent if it is not present in smaller models but is present in </a:t>
            </a:r>
            <a:r>
              <a:rPr i="1" lang="zh-TW" sz="1600">
                <a:highlight>
                  <a:srgbClr val="F1C23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larger models</a:t>
            </a:r>
            <a:r>
              <a:rPr i="1" lang="zh-TW" sz="16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3" name="Google Shape;91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050" y="2137025"/>
            <a:ext cx="6331903" cy="21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68"/>
          <p:cNvSpPr txBox="1"/>
          <p:nvPr/>
        </p:nvSpPr>
        <p:spPr>
          <a:xfrm>
            <a:off x="980263" y="4568762"/>
            <a:ext cx="718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Figure from </a:t>
            </a:r>
            <a:r>
              <a:rPr lang="zh-TW" sz="9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Wei et al., 2022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: When model scaling up, it shows the ability to perform a task.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5" name="Google Shape;91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671" y="4343811"/>
            <a:ext cx="2160675" cy="233015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68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68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Analysis </a:t>
            </a: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ー </a:t>
            </a: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Model Scale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Does increasing model size enhance performance?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3" name="Google Shape;923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24" name="Google Shape;924;p69"/>
          <p:cNvSpPr/>
          <p:nvPr/>
        </p:nvSpPr>
        <p:spPr>
          <a:xfrm>
            <a:off x="415800" y="1125225"/>
            <a:ext cx="28092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Results &amp; Discussion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5" name="Google Shape;92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29" y="1684247"/>
            <a:ext cx="8520601" cy="2817561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69"/>
          <p:cNvSpPr txBox="1"/>
          <p:nvPr/>
        </p:nvSpPr>
        <p:spPr>
          <a:xfrm>
            <a:off x="980263" y="4568762"/>
            <a:ext cx="718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Figure: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NoPE is geting worse when model size is larger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7" name="Google Shape;927;p69"/>
          <p:cNvSpPr/>
          <p:nvPr/>
        </p:nvSpPr>
        <p:spPr>
          <a:xfrm>
            <a:off x="6447175" y="1200903"/>
            <a:ext cx="2025000" cy="393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 Linear Regression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8" name="Google Shape;928;p69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69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Analysis ー Model Scale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Does increasing model size enhance performance?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5" name="Google Shape;935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36" name="Google Shape;936;p70"/>
          <p:cNvSpPr/>
          <p:nvPr/>
        </p:nvSpPr>
        <p:spPr>
          <a:xfrm>
            <a:off x="415800" y="1125225"/>
            <a:ext cx="28092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Results &amp; Discussion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7" name="Google Shape;937;p70"/>
          <p:cNvSpPr txBox="1"/>
          <p:nvPr/>
        </p:nvSpPr>
        <p:spPr>
          <a:xfrm>
            <a:off x="980263" y="4568762"/>
            <a:ext cx="718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Figure: FIRE has weaker length extrapolation abilities at 84M model.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8" name="Google Shape;93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13" y="1718463"/>
            <a:ext cx="8499366" cy="2745137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70"/>
          <p:cNvSpPr/>
          <p:nvPr/>
        </p:nvSpPr>
        <p:spPr>
          <a:xfrm>
            <a:off x="6447175" y="1200903"/>
            <a:ext cx="2025000" cy="393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 Linear Regression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0" name="Google Shape;940;p70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70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Analysis ー Model Scale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Does increasing model size enhance performance?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7" name="Google Shape;947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48" name="Google Shape;948;p71"/>
          <p:cNvSpPr/>
          <p:nvPr/>
        </p:nvSpPr>
        <p:spPr>
          <a:xfrm>
            <a:off x="415800" y="1125225"/>
            <a:ext cx="28092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Results &amp; Discussion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9" name="Google Shape;949;p71"/>
          <p:cNvSpPr txBox="1"/>
          <p:nvPr/>
        </p:nvSpPr>
        <p:spPr>
          <a:xfrm>
            <a:off x="572950" y="4568750"/>
            <a:ext cx="805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Figure: Dynamic YaRN has poor performance at 12M model, but shows </a:t>
            </a:r>
            <a:r>
              <a:rPr b="1" lang="zh-TW">
                <a:highlight>
                  <a:srgbClr val="F1C23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consistency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at larger models.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0" name="Google Shape;95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57" y="1667940"/>
            <a:ext cx="8520601" cy="2829822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71"/>
          <p:cNvSpPr/>
          <p:nvPr/>
        </p:nvSpPr>
        <p:spPr>
          <a:xfrm>
            <a:off x="6447175" y="1200903"/>
            <a:ext cx="2025000" cy="393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 Linear Regression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2" name="Google Shape;952;p71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71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Analysis ー Model Scale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LLM also lost in long context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2" name="Google Shape;132;p18"/>
          <p:cNvSpPr txBox="1"/>
          <p:nvPr/>
        </p:nvSpPr>
        <p:spPr>
          <a:xfrm>
            <a:off x="311700" y="1152475"/>
            <a:ext cx="85206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We might have extended conversations on a single topic with an LLM, only to find that it sometimes </a:t>
            </a:r>
            <a:r>
              <a:rPr b="1" lang="zh-TW" sz="1800"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forgets or overlooks</a:t>
            </a: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 certain details.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pSp>
        <p:nvGrpSpPr>
          <p:cNvPr id="133" name="Google Shape;133;p18"/>
          <p:cNvGrpSpPr/>
          <p:nvPr/>
        </p:nvGrpSpPr>
        <p:grpSpPr>
          <a:xfrm>
            <a:off x="546175" y="2146675"/>
            <a:ext cx="3567900" cy="2350800"/>
            <a:chOff x="432200" y="2146675"/>
            <a:chExt cx="3567900" cy="2350800"/>
          </a:xfrm>
        </p:grpSpPr>
        <p:sp>
          <p:nvSpPr>
            <p:cNvPr id="134" name="Google Shape;134;p18"/>
            <p:cNvSpPr/>
            <p:nvPr/>
          </p:nvSpPr>
          <p:spPr>
            <a:xfrm>
              <a:off x="432200" y="2146675"/>
              <a:ext cx="3567900" cy="23508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873875" y="2272525"/>
              <a:ext cx="2051676" cy="299214"/>
            </a:xfrm>
            <a:prstGeom prst="flowChartTerminator">
              <a:avLst/>
            </a:prstGeom>
            <a:solidFill>
              <a:srgbClr val="CFE2F3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How can I help you?</a:t>
              </a: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2284424" y="2757575"/>
              <a:ext cx="1282284" cy="299214"/>
            </a:xfrm>
            <a:prstGeom prst="flowChartTerminator">
              <a:avLst/>
            </a:prstGeom>
            <a:solidFill>
              <a:srgbClr val="D9EAD3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I want to …</a:t>
              </a: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873875" y="3172475"/>
              <a:ext cx="769392" cy="299214"/>
            </a:xfrm>
            <a:prstGeom prst="flowChartTerminator">
              <a:avLst/>
            </a:prstGeom>
            <a:solidFill>
              <a:srgbClr val="CFE2F3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…</a:t>
              </a: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2797300" y="3609850"/>
              <a:ext cx="769392" cy="299214"/>
            </a:xfrm>
            <a:prstGeom prst="flowChartTerminator">
              <a:avLst/>
            </a:prstGeom>
            <a:solidFill>
              <a:srgbClr val="D9EAD3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…</a:t>
              </a: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907450" y="4169900"/>
              <a:ext cx="698100" cy="1851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…</a:t>
              </a:r>
              <a:endParaRPr/>
            </a:p>
          </p:txBody>
        </p:sp>
        <p:pic>
          <p:nvPicPr>
            <p:cNvPr id="140" name="Google Shape;140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2175" y="2272525"/>
              <a:ext cx="299226" cy="299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2175" y="3172450"/>
              <a:ext cx="299226" cy="299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07790" y="2728525"/>
              <a:ext cx="357325" cy="35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07790" y="3580800"/>
              <a:ext cx="357325" cy="357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" name="Google Shape;144;p18"/>
          <p:cNvSpPr txBox="1"/>
          <p:nvPr/>
        </p:nvSpPr>
        <p:spPr>
          <a:xfrm>
            <a:off x="309475" y="4497485"/>
            <a:ext cx="404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Figure: LLM fails when context get longer.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309475" y="2017900"/>
            <a:ext cx="4041300" cy="2936400"/>
          </a:xfrm>
          <a:prstGeom prst="rect">
            <a:avLst/>
          </a:prstGeom>
          <a:solidFill>
            <a:srgbClr val="FFFFFF">
              <a:alpha val="7063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4572000" y="2487725"/>
            <a:ext cx="36408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4785225" y="2588875"/>
            <a:ext cx="1112400" cy="332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Prompt</a:t>
            </a:r>
            <a:endParaRPr/>
          </a:p>
        </p:txBody>
      </p:sp>
      <p:sp>
        <p:nvSpPr>
          <p:cNvPr id="148" name="Google Shape;148;p18"/>
          <p:cNvSpPr txBox="1"/>
          <p:nvPr/>
        </p:nvSpPr>
        <p:spPr>
          <a:xfrm>
            <a:off x="5796500" y="2543225"/>
            <a:ext cx="206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… context …</a:t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4572000" y="2070475"/>
            <a:ext cx="1661700" cy="264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FE2F3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Our input for LLM</a:t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4572000" y="3249500"/>
            <a:ext cx="36408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6847325" y="3369650"/>
            <a:ext cx="1112400" cy="332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Prompt</a:t>
            </a:r>
            <a:endParaRPr/>
          </a:p>
        </p:txBody>
      </p:sp>
      <p:sp>
        <p:nvSpPr>
          <p:cNvPr id="152" name="Google Shape;152;p18"/>
          <p:cNvSpPr txBox="1"/>
          <p:nvPr/>
        </p:nvSpPr>
        <p:spPr>
          <a:xfrm>
            <a:off x="4785225" y="3305000"/>
            <a:ext cx="206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… context …</a:t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4591213" y="4242175"/>
            <a:ext cx="36408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 txBox="1"/>
          <p:nvPr/>
        </p:nvSpPr>
        <p:spPr>
          <a:xfrm>
            <a:off x="4591225" y="4297675"/>
            <a:ext cx="127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context</a:t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5855413" y="4362325"/>
            <a:ext cx="1112400" cy="3324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Prompt</a:t>
            </a:r>
            <a:endParaRPr/>
          </a:p>
        </p:txBody>
      </p:sp>
      <p:sp>
        <p:nvSpPr>
          <p:cNvPr id="156" name="Google Shape;156;p18"/>
          <p:cNvSpPr txBox="1"/>
          <p:nvPr/>
        </p:nvSpPr>
        <p:spPr>
          <a:xfrm>
            <a:off x="6936000" y="4297675"/>
            <a:ext cx="127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context</a:t>
            </a:r>
            <a:endParaRPr/>
          </a:p>
        </p:txBody>
      </p:sp>
      <p:sp>
        <p:nvSpPr>
          <p:cNvPr id="157" name="Google Shape;157;p18"/>
          <p:cNvSpPr txBox="1"/>
          <p:nvPr/>
        </p:nvSpPr>
        <p:spPr>
          <a:xfrm rot="1055869">
            <a:off x="7492029" y="2325859"/>
            <a:ext cx="1038919" cy="4925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38761D"/>
                </a:solidFill>
                <a:latin typeface="Comic Neue"/>
                <a:ea typeface="Comic Neue"/>
                <a:cs typeface="Comic Neue"/>
                <a:sym typeface="Comic Neue"/>
              </a:rPr>
              <a:t>NICE</a:t>
            </a:r>
            <a:endParaRPr b="1" sz="600">
              <a:solidFill>
                <a:srgbClr val="38761D"/>
              </a:solidFill>
              <a:latin typeface="Comic Neue"/>
              <a:ea typeface="Comic Neue"/>
              <a:cs typeface="Comic Neue"/>
              <a:sym typeface="Comic Neue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 rot="1056145">
            <a:off x="7295445" y="4080393"/>
            <a:ext cx="1279719" cy="4925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CC0000"/>
                </a:solidFill>
                <a:latin typeface="Comic Neue"/>
                <a:ea typeface="Comic Neue"/>
                <a:cs typeface="Comic Neue"/>
                <a:sym typeface="Comic Neue"/>
              </a:rPr>
              <a:t>AWFUL</a:t>
            </a:r>
            <a:endParaRPr b="1" sz="600">
              <a:solidFill>
                <a:srgbClr val="CC0000"/>
              </a:solidFill>
              <a:latin typeface="Comic Neue"/>
              <a:ea typeface="Comic Neue"/>
              <a:cs typeface="Comic Neue"/>
              <a:sym typeface="Comic Neue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6296897" y="2105100"/>
            <a:ext cx="148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(Liu et al., TACL 2024)</a:t>
            </a:r>
            <a:endParaRPr sz="900"/>
          </a:p>
        </p:txBody>
      </p:sp>
      <p:sp>
        <p:nvSpPr>
          <p:cNvPr id="160" name="Google Shape;160;p18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Introduction ー Background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Does increasing model size enhance performance?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9" name="Google Shape;959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60" name="Google Shape;960;p72"/>
          <p:cNvSpPr/>
          <p:nvPr/>
        </p:nvSpPr>
        <p:spPr>
          <a:xfrm>
            <a:off x="415800" y="1125225"/>
            <a:ext cx="2809200" cy="393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1" name="Google Shape;961;p72"/>
          <p:cNvSpPr txBox="1"/>
          <p:nvPr/>
        </p:nvSpPr>
        <p:spPr>
          <a:xfrm>
            <a:off x="415800" y="1879650"/>
            <a:ext cx="7570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>
                <a:latin typeface="Century Schoolbook"/>
                <a:ea typeface="Century Schoolbook"/>
                <a:cs typeface="Century Schoolbook"/>
                <a:sym typeface="Century Schoolbook"/>
              </a:rPr>
              <a:t>We can only say when the model is </a:t>
            </a:r>
            <a:r>
              <a:rPr b="1" lang="zh-TW" sz="2000"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sufficiently large</a:t>
            </a:r>
            <a:r>
              <a:rPr lang="zh-TW" sz="2000">
                <a:latin typeface="Century Schoolbook"/>
                <a:ea typeface="Century Schoolbook"/>
                <a:cs typeface="Century Schoolbook"/>
                <a:sym typeface="Century Schoolbook"/>
              </a:rPr>
              <a:t>, its performance tends to stabilize.</a:t>
            </a:r>
            <a:endParaRPr sz="2000" u="sng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62" name="Google Shape;962;p72"/>
          <p:cNvSpPr txBox="1"/>
          <p:nvPr/>
        </p:nvSpPr>
        <p:spPr>
          <a:xfrm>
            <a:off x="415800" y="3087075"/>
            <a:ext cx="7570200" cy="1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>
                <a:latin typeface="Century Schoolbook"/>
                <a:ea typeface="Century Schoolbook"/>
                <a:cs typeface="Century Schoolbook"/>
                <a:sym typeface="Century Schoolbook"/>
              </a:rPr>
              <a:t>Since we are using the model size 25M for our main experiment, we believe that the main experimental results remains valuable for reference.</a:t>
            </a:r>
            <a:endParaRPr sz="2000" u="sng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63" name="Google Shape;963;p72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72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Analysis ー Model Scale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Can recency bias explain why transformer fails?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0" name="Google Shape;970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71" name="Google Shape;971;p73"/>
          <p:cNvSpPr/>
          <p:nvPr/>
        </p:nvSpPr>
        <p:spPr>
          <a:xfrm>
            <a:off x="415800" y="1125225"/>
            <a:ext cx="18963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2" name="Google Shape;972;p73"/>
          <p:cNvSpPr txBox="1"/>
          <p:nvPr/>
        </p:nvSpPr>
        <p:spPr>
          <a:xfrm>
            <a:off x="415800" y="1663863"/>
            <a:ext cx="8056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>
                <a:latin typeface="Century Schoolbook"/>
                <a:ea typeface="Century Schoolbook"/>
                <a:cs typeface="Century Schoolbook"/>
                <a:sym typeface="Century Schoolbook"/>
              </a:rPr>
              <a:t>Recency bias is a well-known issue in sequence models, where the model tends to be </a:t>
            </a:r>
            <a:r>
              <a:rPr b="1" lang="zh-TW" sz="2000"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influenced more by recent states</a:t>
            </a:r>
            <a:r>
              <a:rPr lang="zh-TW" sz="2000">
                <a:latin typeface="Century Schoolbook"/>
                <a:ea typeface="Century Schoolbook"/>
                <a:cs typeface="Century Schoolbook"/>
                <a:sym typeface="Century Schoolbook"/>
              </a:rPr>
              <a:t>.</a:t>
            </a:r>
            <a:endParaRPr sz="2000" u="sng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pSp>
        <p:nvGrpSpPr>
          <p:cNvPr id="973" name="Google Shape;973;p73"/>
          <p:cNvGrpSpPr/>
          <p:nvPr/>
        </p:nvGrpSpPr>
        <p:grpSpPr>
          <a:xfrm>
            <a:off x="16500" y="2655500"/>
            <a:ext cx="8610850" cy="2405850"/>
            <a:chOff x="16500" y="2655500"/>
            <a:chExt cx="8610850" cy="2405850"/>
          </a:xfrm>
        </p:grpSpPr>
        <p:sp>
          <p:nvSpPr>
            <p:cNvPr id="974" name="Google Shape;974;p73"/>
            <p:cNvSpPr/>
            <p:nvPr/>
          </p:nvSpPr>
          <p:spPr>
            <a:xfrm flipH="1">
              <a:off x="4781326" y="3676499"/>
              <a:ext cx="2471100" cy="433800"/>
            </a:xfrm>
            <a:prstGeom prst="rtTriangl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75" name="Google Shape;975;p73"/>
            <p:cNvCxnSpPr/>
            <p:nvPr/>
          </p:nvCxnSpPr>
          <p:spPr>
            <a:xfrm rot="10800000">
              <a:off x="2057750" y="2655500"/>
              <a:ext cx="0" cy="1659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76" name="Google Shape;976;p73"/>
            <p:cNvCxnSpPr/>
            <p:nvPr/>
          </p:nvCxnSpPr>
          <p:spPr>
            <a:xfrm>
              <a:off x="1811250" y="4101475"/>
              <a:ext cx="5521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77" name="Google Shape;977;p73"/>
            <p:cNvSpPr txBox="1"/>
            <p:nvPr/>
          </p:nvSpPr>
          <p:spPr>
            <a:xfrm>
              <a:off x="3127725" y="4212600"/>
              <a:ext cx="3056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latin typeface="Open Sans"/>
                  <a:ea typeface="Open Sans"/>
                  <a:cs typeface="Open Sans"/>
                  <a:sym typeface="Open Sans"/>
                </a:rPr>
                <a:t>Token position (higher is closer)</a:t>
              </a:r>
              <a:endParaRPr sz="12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8" name="Google Shape;978;p73"/>
            <p:cNvSpPr/>
            <p:nvPr/>
          </p:nvSpPr>
          <p:spPr>
            <a:xfrm>
              <a:off x="2068675" y="3686575"/>
              <a:ext cx="5191800" cy="433900"/>
            </a:xfrm>
            <a:custGeom>
              <a:rect b="b" l="l" r="r" t="t"/>
              <a:pathLst>
                <a:path extrusionOk="0" h="17356" w="207672">
                  <a:moveTo>
                    <a:pt x="0" y="16099"/>
                  </a:moveTo>
                  <a:cubicBezTo>
                    <a:pt x="17226" y="16099"/>
                    <a:pt x="68741" y="18782"/>
                    <a:pt x="103353" y="16099"/>
                  </a:cubicBezTo>
                  <a:cubicBezTo>
                    <a:pt x="137965" y="13416"/>
                    <a:pt x="190286" y="2683"/>
                    <a:pt x="207672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79" name="Google Shape;979;p73"/>
            <p:cNvSpPr txBox="1"/>
            <p:nvPr/>
          </p:nvSpPr>
          <p:spPr>
            <a:xfrm>
              <a:off x="16500" y="3156632"/>
              <a:ext cx="2694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latin typeface="Open Sans"/>
                  <a:ea typeface="Open Sans"/>
                  <a:cs typeface="Open Sans"/>
                  <a:sym typeface="Open Sans"/>
                </a:rPr>
                <a:t>Attention weight</a:t>
              </a:r>
              <a:endParaRPr sz="12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0" name="Google Shape;980;p73"/>
            <p:cNvSpPr txBox="1"/>
            <p:nvPr/>
          </p:nvSpPr>
          <p:spPr>
            <a:xfrm>
              <a:off x="572950" y="4568750"/>
              <a:ext cx="8054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▲ </a:t>
              </a:r>
              <a:r>
                <a:rPr lang="zh-TW">
                  <a:latin typeface="Times New Roman"/>
                  <a:ea typeface="Times New Roman"/>
                  <a:cs typeface="Times New Roman"/>
                  <a:sym typeface="Times New Roman"/>
                </a:rPr>
                <a:t>Figure: Decoder-only Transformer may also suffer </a:t>
              </a:r>
              <a:r>
                <a:rPr lang="zh-TW">
                  <a:latin typeface="Times New Roman"/>
                  <a:ea typeface="Times New Roman"/>
                  <a:cs typeface="Times New Roman"/>
                  <a:sym typeface="Times New Roman"/>
                </a:rPr>
                <a:t>from</a:t>
              </a:r>
              <a:r>
                <a:rPr lang="zh-TW">
                  <a:latin typeface="Times New Roman"/>
                  <a:ea typeface="Times New Roman"/>
                  <a:cs typeface="Times New Roman"/>
                  <a:sym typeface="Times New Roman"/>
                </a:rPr>
                <a:t> recency bias by attending to recent tokens.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981" name="Google Shape;981;p73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73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Analysis ー </a:t>
            </a: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Recency Bias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Can recency bias explain why transformer fails?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8" name="Google Shape;988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89" name="Google Shape;989;p74"/>
          <p:cNvSpPr/>
          <p:nvPr/>
        </p:nvSpPr>
        <p:spPr>
          <a:xfrm>
            <a:off x="6576150" y="1174525"/>
            <a:ext cx="18963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Recap (p.30)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0" name="Google Shape;990;p74"/>
          <p:cNvSpPr txBox="1"/>
          <p:nvPr/>
        </p:nvSpPr>
        <p:spPr>
          <a:xfrm>
            <a:off x="435424" y="4560045"/>
            <a:ext cx="48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Figure: NoPE is not perfect. [Thesis p.14]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1" name="Google Shape;99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187" y="1077100"/>
            <a:ext cx="4067086" cy="338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74"/>
          <p:cNvPicPr preferRelativeResize="0"/>
          <p:nvPr/>
        </p:nvPicPr>
        <p:blipFill rotWithShape="1">
          <a:blip r:embed="rId3">
            <a:alphaModFix/>
          </a:blip>
          <a:srcRect b="0" l="57475" r="6022" t="75436"/>
          <a:stretch/>
        </p:blipFill>
        <p:spPr>
          <a:xfrm>
            <a:off x="5166175" y="1861888"/>
            <a:ext cx="3306285" cy="18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74"/>
          <p:cNvSpPr/>
          <p:nvPr/>
        </p:nvSpPr>
        <p:spPr>
          <a:xfrm>
            <a:off x="4053875" y="3801175"/>
            <a:ext cx="548700" cy="39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4" name="Google Shape;994;p74"/>
          <p:cNvCxnSpPr/>
          <p:nvPr/>
        </p:nvCxnSpPr>
        <p:spPr>
          <a:xfrm flipH="1" rot="10800000">
            <a:off x="4581850" y="1845200"/>
            <a:ext cx="582000" cy="19641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5" name="Google Shape;995;p74"/>
          <p:cNvCxnSpPr/>
          <p:nvPr/>
        </p:nvCxnSpPr>
        <p:spPr>
          <a:xfrm flipH="1" rot="10800000">
            <a:off x="4585950" y="3756975"/>
            <a:ext cx="578100" cy="4020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6" name="Google Shape;996;p74"/>
          <p:cNvSpPr txBox="1"/>
          <p:nvPr/>
        </p:nvSpPr>
        <p:spPr>
          <a:xfrm>
            <a:off x="5296013" y="3873163"/>
            <a:ext cx="33063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1800"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But our data is irrelevant to position.</a:t>
            </a:r>
            <a:endParaRPr b="1" sz="1800">
              <a:highlight>
                <a:srgbClr val="F1C232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97" name="Google Shape;997;p74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74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Analysis ー Recency Bias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Can recency bias explain why transformer fails?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4" name="Google Shape;1004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05" name="Google Shape;1005;p75"/>
          <p:cNvSpPr/>
          <p:nvPr/>
        </p:nvSpPr>
        <p:spPr>
          <a:xfrm>
            <a:off x="415800" y="1125225"/>
            <a:ext cx="28092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Results &amp; Discussion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6" name="Google Shape;100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1793000"/>
            <a:ext cx="2937423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425" y="1732625"/>
            <a:ext cx="3476625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75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75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Analysis ー Recency Bias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Can recency bias explain why transformer fails?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5" name="Google Shape;1015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16" name="Google Shape;1016;p76"/>
          <p:cNvSpPr/>
          <p:nvPr/>
        </p:nvSpPr>
        <p:spPr>
          <a:xfrm>
            <a:off x="415800" y="1125225"/>
            <a:ext cx="28092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Results &amp; Discussion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7" name="Google Shape;101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6500" y="2207126"/>
            <a:ext cx="3811300" cy="21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200" y="2165463"/>
            <a:ext cx="3961301" cy="22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76"/>
          <p:cNvSpPr txBox="1"/>
          <p:nvPr/>
        </p:nvSpPr>
        <p:spPr>
          <a:xfrm>
            <a:off x="1471200" y="432452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37600" lvl="0" marL="266400" rtl="0" algn="ctr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AutoNum type="alphaLcParenBoth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NoPE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0" name="Google Shape;1020;p76"/>
          <p:cNvSpPr txBox="1"/>
          <p:nvPr/>
        </p:nvSpPr>
        <p:spPr>
          <a:xfrm>
            <a:off x="5656500" y="432452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37600" lvl="0" marL="266400" rtl="0" algn="ctr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AutoNum type="alphaLcParenBoth" startAt="2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ALiBi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1" name="Google Shape;1021;p76"/>
          <p:cNvSpPr txBox="1"/>
          <p:nvPr/>
        </p:nvSpPr>
        <p:spPr>
          <a:xfrm>
            <a:off x="572950" y="4568750"/>
            <a:ext cx="805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Figure: Normalized token position means 0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.0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is the farthest token and 1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.0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is the most recent token.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2" name="Google Shape;1022;p7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76"/>
          <p:cNvSpPr txBox="1"/>
          <p:nvPr/>
        </p:nvSpPr>
        <p:spPr>
          <a:xfrm>
            <a:off x="415800" y="1630997"/>
            <a:ext cx="805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 u="sng">
                <a:latin typeface="Century Schoolbook"/>
                <a:ea typeface="Century Schoolbook"/>
                <a:cs typeface="Century Schoolbook"/>
                <a:sym typeface="Century Schoolbook"/>
              </a:rPr>
              <a:t>Average attention weight for each layer:</a:t>
            </a:r>
            <a:endParaRPr sz="2000" u="sng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24" name="Google Shape;1024;p76"/>
          <p:cNvSpPr/>
          <p:nvPr/>
        </p:nvSpPr>
        <p:spPr>
          <a:xfrm>
            <a:off x="6447175" y="1581903"/>
            <a:ext cx="2025000" cy="393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 Linear Regression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5" name="Google Shape;1025;p76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76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Analysis ー Recency Bias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Recap: Who wins?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2" name="Google Shape;1032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33" name="Google Shape;1033;p77"/>
          <p:cNvSpPr/>
          <p:nvPr/>
        </p:nvSpPr>
        <p:spPr>
          <a:xfrm>
            <a:off x="415800" y="1125225"/>
            <a:ext cx="28092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Results &amp; Discussion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4" name="Google Shape;1034;p77"/>
          <p:cNvSpPr txBox="1"/>
          <p:nvPr/>
        </p:nvSpPr>
        <p:spPr>
          <a:xfrm>
            <a:off x="1471200" y="432452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37600" lvl="0" marL="266400" rtl="0" algn="ctr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AutoNum type="alphaLcParenBoth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NoPE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5" name="Google Shape;1035;p77"/>
          <p:cNvSpPr txBox="1"/>
          <p:nvPr/>
        </p:nvSpPr>
        <p:spPr>
          <a:xfrm>
            <a:off x="5656500" y="432452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37600" lvl="0" marL="266400" rtl="0" algn="ctr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AutoNum type="alphaLcParenBoth" startAt="2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ALiBi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6" name="Google Shape;1036;p77"/>
          <p:cNvSpPr txBox="1"/>
          <p:nvPr/>
        </p:nvSpPr>
        <p:spPr>
          <a:xfrm>
            <a:off x="572950" y="4568750"/>
            <a:ext cx="805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Figure: Actually ALiBi has better performance on Linear Regression.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7" name="Google Shape;1037;p7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8" name="Google Shape;103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450" y="1623590"/>
            <a:ext cx="3174798" cy="264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4750" y="1598163"/>
            <a:ext cx="3174799" cy="2645666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77"/>
          <p:cNvSpPr/>
          <p:nvPr/>
        </p:nvSpPr>
        <p:spPr>
          <a:xfrm>
            <a:off x="3241433" y="583870"/>
            <a:ext cx="2025000" cy="393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 Linear Regression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1" name="Google Shape;1041;p77"/>
          <p:cNvSpPr txBox="1"/>
          <p:nvPr/>
        </p:nvSpPr>
        <p:spPr>
          <a:xfrm>
            <a:off x="6182688" y="1201426"/>
            <a:ext cx="103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38761D"/>
                </a:solidFill>
                <a:latin typeface="Comic Neue"/>
                <a:ea typeface="Comic Neue"/>
                <a:cs typeface="Comic Neue"/>
                <a:sym typeface="Comic Neue"/>
              </a:rPr>
              <a:t>WIN</a:t>
            </a:r>
            <a:endParaRPr b="1" sz="600">
              <a:solidFill>
                <a:srgbClr val="38761D"/>
              </a:solidFill>
              <a:latin typeface="Comic Neue"/>
              <a:ea typeface="Comic Neue"/>
              <a:cs typeface="Comic Neue"/>
              <a:sym typeface="Comic Neue"/>
            </a:endParaRPr>
          </a:p>
        </p:txBody>
      </p:sp>
      <p:sp>
        <p:nvSpPr>
          <p:cNvPr id="1042" name="Google Shape;1042;p77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77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Analysis ー Recency Bias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Can recency bias explain why transformer fails?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9" name="Google Shape;1049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50" name="Google Shape;1050;p78"/>
          <p:cNvSpPr/>
          <p:nvPr/>
        </p:nvSpPr>
        <p:spPr>
          <a:xfrm>
            <a:off x="415800" y="1125225"/>
            <a:ext cx="28092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Results &amp; Discussion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51" name="Google Shape;105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6500" y="2207126"/>
            <a:ext cx="3811300" cy="21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200" y="2165463"/>
            <a:ext cx="3961301" cy="22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78"/>
          <p:cNvSpPr txBox="1"/>
          <p:nvPr/>
        </p:nvSpPr>
        <p:spPr>
          <a:xfrm>
            <a:off x="1471200" y="432452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37600" lvl="0" marL="266400" rtl="0" algn="ctr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AutoNum type="alphaLcParenBoth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NoPE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4" name="Google Shape;1054;p78"/>
          <p:cNvSpPr txBox="1"/>
          <p:nvPr/>
        </p:nvSpPr>
        <p:spPr>
          <a:xfrm>
            <a:off x="5656500" y="432452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37600" lvl="0" marL="266400" rtl="0" algn="ctr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AutoNum type="alphaLcParenBoth" startAt="2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ALiBi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5" name="Google Shape;1055;p78"/>
          <p:cNvSpPr txBox="1"/>
          <p:nvPr/>
        </p:nvSpPr>
        <p:spPr>
          <a:xfrm>
            <a:off x="572950" y="4568750"/>
            <a:ext cx="805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Figure: Normalized token position means 0.0 is the farthest token and 1.0 is the most recent token.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6" name="Google Shape;1056;p7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78"/>
          <p:cNvSpPr txBox="1"/>
          <p:nvPr/>
        </p:nvSpPr>
        <p:spPr>
          <a:xfrm>
            <a:off x="415800" y="1630997"/>
            <a:ext cx="805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 u="sng">
                <a:latin typeface="Century Schoolbook"/>
                <a:ea typeface="Century Schoolbook"/>
                <a:cs typeface="Century Schoolbook"/>
                <a:sym typeface="Century Schoolbook"/>
              </a:rPr>
              <a:t>Average attention weight for each layer:</a:t>
            </a:r>
            <a:endParaRPr sz="2000" u="sng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58" name="Google Shape;1058;p78"/>
          <p:cNvSpPr/>
          <p:nvPr/>
        </p:nvSpPr>
        <p:spPr>
          <a:xfrm>
            <a:off x="6447175" y="1581903"/>
            <a:ext cx="2025000" cy="393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Majority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9" name="Google Shape;1059;p78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78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Analysis ー Recency Bias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Recap: Who wins?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6" name="Google Shape;1066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67" name="Google Shape;1067;p79"/>
          <p:cNvSpPr/>
          <p:nvPr/>
        </p:nvSpPr>
        <p:spPr>
          <a:xfrm>
            <a:off x="415800" y="1125225"/>
            <a:ext cx="28092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Results &amp; Discussion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8" name="Google Shape;1068;p79"/>
          <p:cNvSpPr txBox="1"/>
          <p:nvPr/>
        </p:nvSpPr>
        <p:spPr>
          <a:xfrm>
            <a:off x="1471200" y="432452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37600" lvl="0" marL="266400" rtl="0" algn="ctr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AutoNum type="alphaLcParenBoth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NoPE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9" name="Google Shape;1069;p79"/>
          <p:cNvSpPr txBox="1"/>
          <p:nvPr/>
        </p:nvSpPr>
        <p:spPr>
          <a:xfrm>
            <a:off x="5656500" y="432452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37600" lvl="0" marL="266400" rtl="0" algn="ctr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AutoNum type="alphaLcParenBoth" startAt="2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ALiBi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0" name="Google Shape;1070;p79"/>
          <p:cNvSpPr txBox="1"/>
          <p:nvPr/>
        </p:nvSpPr>
        <p:spPr>
          <a:xfrm>
            <a:off x="572950" y="4568750"/>
            <a:ext cx="805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Figure: Actually ALiBi has better performance on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Majority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1" name="Google Shape;1071;p7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2" name="Google Shape;107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450" y="1623590"/>
            <a:ext cx="3174798" cy="264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4750" y="1598163"/>
            <a:ext cx="3174799" cy="2645666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9"/>
          <p:cNvSpPr/>
          <p:nvPr/>
        </p:nvSpPr>
        <p:spPr>
          <a:xfrm>
            <a:off x="3241433" y="583870"/>
            <a:ext cx="2025000" cy="393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Majority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5" name="Google Shape;1075;p79"/>
          <p:cNvSpPr txBox="1"/>
          <p:nvPr/>
        </p:nvSpPr>
        <p:spPr>
          <a:xfrm>
            <a:off x="6182688" y="1201426"/>
            <a:ext cx="103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38761D"/>
                </a:solidFill>
                <a:latin typeface="Comic Neue"/>
                <a:ea typeface="Comic Neue"/>
                <a:cs typeface="Comic Neue"/>
                <a:sym typeface="Comic Neue"/>
              </a:rPr>
              <a:t>WIN</a:t>
            </a:r>
            <a:endParaRPr b="1" sz="600">
              <a:solidFill>
                <a:srgbClr val="38761D"/>
              </a:solidFill>
              <a:latin typeface="Comic Neue"/>
              <a:ea typeface="Comic Neue"/>
              <a:cs typeface="Comic Neue"/>
              <a:sym typeface="Comic Neue"/>
            </a:endParaRPr>
          </a:p>
        </p:txBody>
      </p:sp>
      <p:sp>
        <p:nvSpPr>
          <p:cNvPr id="1076" name="Google Shape;1076;p79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79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Analysis ー Recency Bias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Can recency bias explain why transformer fails?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3" name="Google Shape;1083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84" name="Google Shape;1084;p80"/>
          <p:cNvSpPr/>
          <p:nvPr/>
        </p:nvSpPr>
        <p:spPr>
          <a:xfrm>
            <a:off x="415800" y="1125225"/>
            <a:ext cx="28092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Results &amp; Discussion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85" name="Google Shape;1085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6500" y="2207126"/>
            <a:ext cx="3811300" cy="21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200" y="2165463"/>
            <a:ext cx="3961301" cy="22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80"/>
          <p:cNvSpPr txBox="1"/>
          <p:nvPr/>
        </p:nvSpPr>
        <p:spPr>
          <a:xfrm>
            <a:off x="1471200" y="432452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37600" lvl="0" marL="266400" rtl="0" algn="ctr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AutoNum type="alphaLcParenBoth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NoPE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8" name="Google Shape;1088;p80"/>
          <p:cNvSpPr txBox="1"/>
          <p:nvPr/>
        </p:nvSpPr>
        <p:spPr>
          <a:xfrm>
            <a:off x="5656500" y="432452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37600" lvl="0" marL="266400" rtl="0" algn="ctr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AutoNum type="alphaLcParenBoth" startAt="2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ALiBi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9" name="Google Shape;1089;p80"/>
          <p:cNvSpPr txBox="1"/>
          <p:nvPr/>
        </p:nvSpPr>
        <p:spPr>
          <a:xfrm>
            <a:off x="572950" y="4568750"/>
            <a:ext cx="805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Figure: Normalized token position means 0.0 is the farthest token and 1.0 is the most recent token.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0" name="Google Shape;1090;p8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80"/>
          <p:cNvSpPr txBox="1"/>
          <p:nvPr/>
        </p:nvSpPr>
        <p:spPr>
          <a:xfrm>
            <a:off x="415800" y="1630997"/>
            <a:ext cx="805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 u="sng">
                <a:latin typeface="Century Schoolbook"/>
                <a:ea typeface="Century Schoolbook"/>
                <a:cs typeface="Century Schoolbook"/>
                <a:sym typeface="Century Schoolbook"/>
              </a:rPr>
              <a:t>Average attention weight for each layer:</a:t>
            </a:r>
            <a:endParaRPr sz="2000" u="sng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92" name="Google Shape;1092;p80"/>
          <p:cNvSpPr/>
          <p:nvPr/>
        </p:nvSpPr>
        <p:spPr>
          <a:xfrm>
            <a:off x="6447175" y="1581903"/>
            <a:ext cx="2025000" cy="393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Integer Halfspace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3" name="Google Shape;1093;p80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80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Analysis ー Recency Bias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Recap: Who wins?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0" name="Google Shape;1100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01" name="Google Shape;1101;p81"/>
          <p:cNvSpPr/>
          <p:nvPr/>
        </p:nvSpPr>
        <p:spPr>
          <a:xfrm>
            <a:off x="415800" y="1125225"/>
            <a:ext cx="28092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Results &amp; Discussion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2" name="Google Shape;1102;p81"/>
          <p:cNvSpPr txBox="1"/>
          <p:nvPr/>
        </p:nvSpPr>
        <p:spPr>
          <a:xfrm>
            <a:off x="1471200" y="432452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37600" lvl="0" marL="266400" rtl="0" algn="ctr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AutoNum type="alphaLcParenBoth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NoPE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3" name="Google Shape;1103;p81"/>
          <p:cNvSpPr txBox="1"/>
          <p:nvPr/>
        </p:nvSpPr>
        <p:spPr>
          <a:xfrm>
            <a:off x="5656500" y="4324525"/>
            <a:ext cx="209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37600" lvl="0" marL="266400" rtl="0" algn="ctr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AutoNum type="alphaLcParenBoth" startAt="2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ALiBi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4" name="Google Shape;1104;p81"/>
          <p:cNvSpPr txBox="1"/>
          <p:nvPr/>
        </p:nvSpPr>
        <p:spPr>
          <a:xfrm>
            <a:off x="572950" y="4568750"/>
            <a:ext cx="805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Figure: Although NoPE has higher accuracy, its score is still decaying.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5" name="Google Shape;1105;p8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6" name="Google Shape;1106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450" y="1623590"/>
            <a:ext cx="3174798" cy="264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4750" y="1598163"/>
            <a:ext cx="3174799" cy="2645666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81"/>
          <p:cNvSpPr/>
          <p:nvPr/>
        </p:nvSpPr>
        <p:spPr>
          <a:xfrm>
            <a:off x="3241433" y="583870"/>
            <a:ext cx="2025000" cy="393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Integer Halfspace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9" name="Google Shape;1109;p81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81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Analysis ー Recency Bias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LLM cannot perform ICL in long context?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07775"/>
            <a:ext cx="343025" cy="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/>
          <p:nvPr/>
        </p:nvSpPr>
        <p:spPr>
          <a:xfrm>
            <a:off x="654725" y="1354175"/>
            <a:ext cx="1283400" cy="250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Intuition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428125" y="1651025"/>
            <a:ext cx="687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600">
                <a:latin typeface="Century Schoolbook"/>
                <a:ea typeface="Century Schoolbook"/>
                <a:cs typeface="Century Schoolbook"/>
                <a:sym typeface="Century Schoolbook"/>
              </a:rPr>
              <a:t>Similar to humans, LLM have a </a:t>
            </a:r>
            <a:r>
              <a:rPr b="1" lang="zh-TW" sz="1600"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limited memorization capacity</a:t>
            </a:r>
            <a:r>
              <a:rPr lang="zh-TW" sz="1600">
                <a:latin typeface="Century Schoolbook"/>
                <a:ea typeface="Century Schoolbook"/>
                <a:cs typeface="Century Schoolbook"/>
                <a:sym typeface="Century Schoolbook"/>
              </a:rPr>
              <a:t>.</a:t>
            </a:r>
            <a:endParaRPr sz="1600"/>
          </a:p>
        </p:txBody>
      </p:sp>
      <p:sp>
        <p:nvSpPr>
          <p:cNvPr id="171" name="Google Shape;171;p19"/>
          <p:cNvSpPr txBox="1"/>
          <p:nvPr/>
        </p:nvSpPr>
        <p:spPr>
          <a:xfrm>
            <a:off x="428125" y="2140650"/>
            <a:ext cx="804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600">
                <a:latin typeface="Century Schoolbook"/>
                <a:ea typeface="Century Schoolbook"/>
                <a:cs typeface="Century Schoolbook"/>
                <a:sym typeface="Century Schoolbook"/>
              </a:rPr>
              <a:t>Model tend to forget because its parameters only sufficient to memorize these info.</a:t>
            </a:r>
            <a:endParaRPr sz="1600"/>
          </a:p>
        </p:txBody>
      </p:sp>
      <p:sp>
        <p:nvSpPr>
          <p:cNvPr id="172" name="Google Shape;172;p19"/>
          <p:cNvSpPr/>
          <p:nvPr/>
        </p:nvSpPr>
        <p:spPr>
          <a:xfrm>
            <a:off x="428125" y="2827525"/>
            <a:ext cx="2229300" cy="250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Set up an experiment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428125" y="3823125"/>
            <a:ext cx="309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Google Sans Text"/>
                <a:ea typeface="Google Sans Text"/>
                <a:cs typeface="Google Sans Text"/>
                <a:sym typeface="Google Sans Text"/>
              </a:rPr>
              <a:t>EU</a:t>
            </a:r>
            <a:r>
              <a:rPr lang="zh-TW" sz="1200">
                <a:solidFill>
                  <a:srgbClr val="FF0000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&lt;b-org&gt;</a:t>
            </a:r>
            <a:r>
              <a:rPr lang="zh-TW" sz="1200">
                <a:latin typeface="Google Sans Text"/>
                <a:ea typeface="Google Sans Text"/>
                <a:cs typeface="Google Sans Text"/>
                <a:sym typeface="Google Sans Text"/>
              </a:rPr>
              <a:t> rejects</a:t>
            </a:r>
            <a:r>
              <a:rPr lang="zh-TW" sz="1200">
                <a:solidFill>
                  <a:srgbClr val="3876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&lt;o&gt;</a:t>
            </a:r>
            <a:r>
              <a:rPr lang="zh-TW" sz="1200">
                <a:latin typeface="Google Sans Text"/>
                <a:ea typeface="Google Sans Text"/>
                <a:cs typeface="Google Sans Text"/>
                <a:sym typeface="Google Sans Text"/>
              </a:rPr>
              <a:t> German</a:t>
            </a:r>
            <a:r>
              <a:rPr lang="zh-TW" sz="1200">
                <a:solidFill>
                  <a:srgbClr val="FF0000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&lt;b-misc&gt;</a:t>
            </a:r>
            <a:r>
              <a:rPr lang="zh-TW" sz="1200">
                <a:latin typeface="Google Sans Text"/>
                <a:ea typeface="Google Sans Text"/>
                <a:cs typeface="Google Sans Text"/>
                <a:sym typeface="Google Sans Text"/>
              </a:rPr>
              <a:t> call</a:t>
            </a:r>
            <a:r>
              <a:rPr lang="zh-TW" sz="1200">
                <a:solidFill>
                  <a:srgbClr val="3876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&lt;o&gt;</a:t>
            </a:r>
            <a:r>
              <a:rPr lang="zh-TW" sz="1200">
                <a:latin typeface="Google Sans Text"/>
                <a:ea typeface="Google Sans Text"/>
                <a:cs typeface="Google Sans Text"/>
                <a:sym typeface="Google Sans Text"/>
              </a:rPr>
              <a:t> to</a:t>
            </a:r>
            <a:r>
              <a:rPr lang="zh-TW" sz="1200">
                <a:solidFill>
                  <a:srgbClr val="3876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&lt;o&gt; </a:t>
            </a:r>
            <a:r>
              <a:rPr lang="zh-TW" sz="1200">
                <a:latin typeface="Google Sans Text"/>
                <a:ea typeface="Google Sans Text"/>
                <a:cs typeface="Google Sans Text"/>
                <a:sym typeface="Google Sans Text"/>
              </a:rPr>
              <a:t>boycott</a:t>
            </a:r>
            <a:r>
              <a:rPr lang="zh-TW" sz="1200">
                <a:solidFill>
                  <a:srgbClr val="3876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&lt;o&gt;</a:t>
            </a:r>
            <a:r>
              <a:rPr lang="zh-TW" sz="1200">
                <a:latin typeface="Google Sans Text"/>
                <a:ea typeface="Google Sans Text"/>
                <a:cs typeface="Google Sans Text"/>
                <a:sym typeface="Google Sans Text"/>
              </a:rPr>
              <a:t> British</a:t>
            </a:r>
            <a:r>
              <a:rPr lang="zh-TW" sz="1200">
                <a:solidFill>
                  <a:srgbClr val="FF0000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&lt;b-misc&gt;</a:t>
            </a:r>
            <a:r>
              <a:rPr lang="zh-TW" sz="1200">
                <a:latin typeface="Google Sans Text"/>
                <a:ea typeface="Google Sans Text"/>
                <a:cs typeface="Google Sans Text"/>
                <a:sym typeface="Google Sans Text"/>
              </a:rPr>
              <a:t> lamb</a:t>
            </a:r>
            <a:r>
              <a:rPr lang="zh-TW" sz="1200">
                <a:solidFill>
                  <a:srgbClr val="3876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&lt;o&gt;</a:t>
            </a:r>
            <a:r>
              <a:rPr lang="zh-TW" sz="1200">
                <a:latin typeface="Google Sans Text"/>
                <a:ea typeface="Google Sans Text"/>
                <a:cs typeface="Google Sans Text"/>
                <a:sym typeface="Google Sans Text"/>
              </a:rPr>
              <a:t> .</a:t>
            </a:r>
            <a:r>
              <a:rPr lang="zh-TW" sz="1200">
                <a:solidFill>
                  <a:srgbClr val="38761D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&lt;o&gt;</a:t>
            </a:r>
            <a:endParaRPr sz="1200">
              <a:solidFill>
                <a:srgbClr val="38761D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74" name="Google Shape;174;p19"/>
          <p:cNvSpPr/>
          <p:nvPr/>
        </p:nvSpPr>
        <p:spPr>
          <a:xfrm>
            <a:off x="3666450" y="3551538"/>
            <a:ext cx="2102100" cy="905100"/>
          </a:xfrm>
          <a:prstGeom prst="flowChartAlternateProcess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oogle Sans Text"/>
                <a:ea typeface="Google Sans Text"/>
                <a:cs typeface="Google Sans Text"/>
                <a:sym typeface="Google Sans Text"/>
              </a:rPr>
              <a:t>Decoder</a:t>
            </a:r>
            <a:endParaRPr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cxnSp>
        <p:nvCxnSpPr>
          <p:cNvPr id="175" name="Google Shape;175;p19"/>
          <p:cNvCxnSpPr/>
          <p:nvPr/>
        </p:nvCxnSpPr>
        <p:spPr>
          <a:xfrm>
            <a:off x="3900550" y="4463488"/>
            <a:ext cx="0" cy="138300"/>
          </a:xfrm>
          <a:prstGeom prst="straightConnector1">
            <a:avLst/>
          </a:prstGeom>
          <a:noFill/>
          <a:ln cap="flat" cmpd="sng" w="9525">
            <a:solidFill>
              <a:srgbClr val="5E696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19"/>
          <p:cNvCxnSpPr/>
          <p:nvPr/>
        </p:nvCxnSpPr>
        <p:spPr>
          <a:xfrm>
            <a:off x="4248350" y="4463488"/>
            <a:ext cx="0" cy="138300"/>
          </a:xfrm>
          <a:prstGeom prst="straightConnector1">
            <a:avLst/>
          </a:prstGeom>
          <a:noFill/>
          <a:ln cap="flat" cmpd="sng" w="9525">
            <a:solidFill>
              <a:srgbClr val="5E696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19"/>
          <p:cNvSpPr txBox="1"/>
          <p:nvPr/>
        </p:nvSpPr>
        <p:spPr>
          <a:xfrm>
            <a:off x="3717400" y="4531216"/>
            <a:ext cx="3663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 sz="11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zh-TW" sz="11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aseline="-25000"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4065200" y="4531216"/>
            <a:ext cx="3663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 sz="110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5000" i="1" lang="zh-TW" sz="11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aseline="-25000"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9" name="Google Shape;179;p19"/>
          <p:cNvCxnSpPr/>
          <p:nvPr/>
        </p:nvCxnSpPr>
        <p:spPr>
          <a:xfrm>
            <a:off x="4596150" y="4463488"/>
            <a:ext cx="0" cy="138300"/>
          </a:xfrm>
          <a:prstGeom prst="straightConnector1">
            <a:avLst/>
          </a:prstGeom>
          <a:noFill/>
          <a:ln cap="flat" cmpd="sng" w="9525">
            <a:solidFill>
              <a:srgbClr val="5E696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19"/>
          <p:cNvSpPr txBox="1"/>
          <p:nvPr/>
        </p:nvSpPr>
        <p:spPr>
          <a:xfrm>
            <a:off x="4413000" y="4531216"/>
            <a:ext cx="3663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 sz="11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zh-TW" sz="11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aseline="-25000"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1" name="Google Shape;181;p19"/>
          <p:cNvCxnSpPr/>
          <p:nvPr/>
        </p:nvCxnSpPr>
        <p:spPr>
          <a:xfrm>
            <a:off x="4943950" y="4463488"/>
            <a:ext cx="0" cy="138300"/>
          </a:xfrm>
          <a:prstGeom prst="straightConnector1">
            <a:avLst/>
          </a:prstGeom>
          <a:noFill/>
          <a:ln cap="flat" cmpd="sng" w="9525">
            <a:solidFill>
              <a:srgbClr val="5E696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19"/>
          <p:cNvSpPr txBox="1"/>
          <p:nvPr/>
        </p:nvSpPr>
        <p:spPr>
          <a:xfrm>
            <a:off x="4760800" y="4531216"/>
            <a:ext cx="3663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 sz="110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5000" i="1" lang="zh-TW" sz="11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aseline="-25000"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3" name="Google Shape;183;p19"/>
          <p:cNvCxnSpPr/>
          <p:nvPr/>
        </p:nvCxnSpPr>
        <p:spPr>
          <a:xfrm>
            <a:off x="5281325" y="4463500"/>
            <a:ext cx="0" cy="138300"/>
          </a:xfrm>
          <a:prstGeom prst="straightConnector1">
            <a:avLst/>
          </a:prstGeom>
          <a:noFill/>
          <a:ln cap="flat" cmpd="sng" w="9525">
            <a:solidFill>
              <a:srgbClr val="5E696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19"/>
          <p:cNvSpPr txBox="1"/>
          <p:nvPr/>
        </p:nvSpPr>
        <p:spPr>
          <a:xfrm>
            <a:off x="5108600" y="4531216"/>
            <a:ext cx="3663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 sz="11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zh-TW" sz="11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aseline="-25000"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6264750" y="4181200"/>
            <a:ext cx="2102100" cy="250200"/>
          </a:xfrm>
          <a:prstGeom prst="flowChartProcess">
            <a:avLst/>
          </a:prstGeom>
          <a:solidFill>
            <a:srgbClr val="D9EAD3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oogle Sans Text"/>
                <a:ea typeface="Google Sans Text"/>
                <a:cs typeface="Google Sans Text"/>
                <a:sym typeface="Google Sans Text"/>
              </a:rPr>
              <a:t>Linear Layer</a:t>
            </a:r>
            <a:endParaRPr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cxnSp>
        <p:nvCxnSpPr>
          <p:cNvPr id="186" name="Google Shape;186;p19"/>
          <p:cNvCxnSpPr/>
          <p:nvPr/>
        </p:nvCxnSpPr>
        <p:spPr>
          <a:xfrm>
            <a:off x="6498850" y="4042888"/>
            <a:ext cx="0" cy="138300"/>
          </a:xfrm>
          <a:prstGeom prst="straightConnector1">
            <a:avLst/>
          </a:prstGeom>
          <a:noFill/>
          <a:ln cap="flat" cmpd="sng" w="9525">
            <a:solidFill>
              <a:srgbClr val="5E696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/>
        </p:nvSpPr>
        <p:spPr>
          <a:xfrm>
            <a:off x="6315700" y="3736129"/>
            <a:ext cx="3663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 sz="110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5000" i="1" lang="zh-TW" sz="11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aseline="-25000"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8" name="Google Shape;188;p19"/>
          <p:cNvCxnSpPr/>
          <p:nvPr/>
        </p:nvCxnSpPr>
        <p:spPr>
          <a:xfrm>
            <a:off x="7194450" y="4042888"/>
            <a:ext cx="0" cy="138300"/>
          </a:xfrm>
          <a:prstGeom prst="straightConnector1">
            <a:avLst/>
          </a:prstGeom>
          <a:noFill/>
          <a:ln cap="flat" cmpd="sng" w="9525">
            <a:solidFill>
              <a:srgbClr val="5E696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19"/>
          <p:cNvSpPr txBox="1"/>
          <p:nvPr/>
        </p:nvSpPr>
        <p:spPr>
          <a:xfrm>
            <a:off x="7011300" y="3736129"/>
            <a:ext cx="3663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 sz="110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5000" i="1" lang="zh-TW" sz="11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aseline="-25000"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90" name="Google Shape;190;p19"/>
          <p:cNvCxnSpPr/>
          <p:nvPr/>
        </p:nvCxnSpPr>
        <p:spPr>
          <a:xfrm>
            <a:off x="7890050" y="4042888"/>
            <a:ext cx="0" cy="138300"/>
          </a:xfrm>
          <a:prstGeom prst="straightConnector1">
            <a:avLst/>
          </a:prstGeom>
          <a:noFill/>
          <a:ln cap="flat" cmpd="sng" w="9525">
            <a:solidFill>
              <a:srgbClr val="5E696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19"/>
          <p:cNvSpPr txBox="1"/>
          <p:nvPr/>
        </p:nvSpPr>
        <p:spPr>
          <a:xfrm>
            <a:off x="7706900" y="3736129"/>
            <a:ext cx="3663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 sz="110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5000" i="1" lang="zh-TW" sz="11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aseline="-25000"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6205201" y="3374675"/>
            <a:ext cx="19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Google Sans Text"/>
                <a:ea typeface="Google Sans Text"/>
                <a:cs typeface="Google Sans Text"/>
                <a:sym typeface="Google Sans Text"/>
              </a:rPr>
              <a:t>3, 0, 7, 0, 0, 0, 7, 0, 0</a:t>
            </a:r>
            <a:endParaRPr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476125" y="337466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NER Dataset (CoNLL 2003)</a:t>
            </a:r>
            <a:endParaRPr u="sng"/>
          </a:p>
        </p:txBody>
      </p:sp>
      <p:sp>
        <p:nvSpPr>
          <p:cNvPr id="194" name="Google Shape;194;p19"/>
          <p:cNvSpPr txBox="1"/>
          <p:nvPr/>
        </p:nvSpPr>
        <p:spPr>
          <a:xfrm>
            <a:off x="3353925" y="3788550"/>
            <a:ext cx="42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endParaRPr/>
          </a:p>
        </p:txBody>
      </p:sp>
      <p:sp>
        <p:nvSpPr>
          <p:cNvPr id="195" name="Google Shape;195;p19"/>
          <p:cNvSpPr txBox="1"/>
          <p:nvPr/>
        </p:nvSpPr>
        <p:spPr>
          <a:xfrm>
            <a:off x="5650944" y="3788550"/>
            <a:ext cx="42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endParaRPr/>
          </a:p>
        </p:txBody>
      </p:sp>
      <p:sp>
        <p:nvSpPr>
          <p:cNvPr id="196" name="Google Shape;196;p19"/>
          <p:cNvSpPr txBox="1"/>
          <p:nvPr/>
        </p:nvSpPr>
        <p:spPr>
          <a:xfrm>
            <a:off x="3217500" y="305623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u="sng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Train from scratch</a:t>
            </a:r>
            <a:endParaRPr b="1" u="sng">
              <a:highlight>
                <a:srgbClr val="F1C232"/>
              </a:highlight>
            </a:endParaRPr>
          </a:p>
        </p:txBody>
      </p:sp>
      <p:cxnSp>
        <p:nvCxnSpPr>
          <p:cNvPr id="197" name="Google Shape;197;p19"/>
          <p:cNvCxnSpPr/>
          <p:nvPr/>
        </p:nvCxnSpPr>
        <p:spPr>
          <a:xfrm>
            <a:off x="5528550" y="4463500"/>
            <a:ext cx="0" cy="138300"/>
          </a:xfrm>
          <a:prstGeom prst="straightConnector1">
            <a:avLst/>
          </a:prstGeom>
          <a:noFill/>
          <a:ln cap="flat" cmpd="sng" w="9525">
            <a:solidFill>
              <a:srgbClr val="5E696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19"/>
          <p:cNvSpPr txBox="1"/>
          <p:nvPr/>
        </p:nvSpPr>
        <p:spPr>
          <a:xfrm>
            <a:off x="5345400" y="4531216"/>
            <a:ext cx="3663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 sz="1100"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 baseline="-25000"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5815800" y="305623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Output labels</a:t>
            </a:r>
            <a:endParaRPr u="sng"/>
          </a:p>
        </p:txBody>
      </p:sp>
      <p:sp>
        <p:nvSpPr>
          <p:cNvPr id="200" name="Google Shape;200;p19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9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Introduction ー Motivation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Can recency bias explain why transformer fails?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6" name="Google Shape;1116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17" name="Google Shape;1117;p8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82"/>
          <p:cNvSpPr/>
          <p:nvPr/>
        </p:nvSpPr>
        <p:spPr>
          <a:xfrm>
            <a:off x="415800" y="1125225"/>
            <a:ext cx="2809200" cy="393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9" name="Google Shape;1119;p82"/>
          <p:cNvSpPr txBox="1"/>
          <p:nvPr/>
        </p:nvSpPr>
        <p:spPr>
          <a:xfrm>
            <a:off x="415800" y="1879650"/>
            <a:ext cx="7570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>
                <a:latin typeface="Century Schoolbook"/>
                <a:ea typeface="Century Schoolbook"/>
                <a:cs typeface="Century Schoolbook"/>
                <a:sym typeface="Century Schoolbook"/>
              </a:rPr>
              <a:t>Recency bias </a:t>
            </a:r>
            <a:r>
              <a:rPr lang="zh-TW" sz="2000"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does not explain why</a:t>
            </a:r>
            <a:r>
              <a:rPr lang="zh-TW" sz="2000">
                <a:latin typeface="Century Schoolbook"/>
                <a:ea typeface="Century Schoolbook"/>
                <a:cs typeface="Century Schoolbook"/>
                <a:sym typeface="Century Schoolbook"/>
              </a:rPr>
              <a:t> some PEs produce errors at OOD lengths.</a:t>
            </a:r>
            <a:endParaRPr sz="2000" u="sng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20" name="Google Shape;1120;p82"/>
          <p:cNvSpPr txBox="1"/>
          <p:nvPr/>
        </p:nvSpPr>
        <p:spPr>
          <a:xfrm>
            <a:off x="415800" y="3087075"/>
            <a:ext cx="7570200" cy="1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>
                <a:latin typeface="Century Schoolbook"/>
                <a:ea typeface="Century Schoolbook"/>
                <a:cs typeface="Century Schoolbook"/>
                <a:sym typeface="Century Schoolbook"/>
              </a:rPr>
              <a:t>Instead, when the data is simple and each token’s importance is uniform, recency bias appears to support length generalization.</a:t>
            </a:r>
            <a:endParaRPr sz="2000" u="sng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21" name="Google Shape;1121;p82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82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Analysis ー Recency Bias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Does inductive bias exist in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n-Context Meta Learning?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8" name="Google Shape;1128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29" name="Google Shape;1129;p83"/>
          <p:cNvSpPr/>
          <p:nvPr/>
        </p:nvSpPr>
        <p:spPr>
          <a:xfrm>
            <a:off x="415800" y="1125225"/>
            <a:ext cx="18963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0" name="Google Shape;113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538" y="2299261"/>
            <a:ext cx="7970924" cy="204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83"/>
          <p:cNvSpPr txBox="1"/>
          <p:nvPr/>
        </p:nvSpPr>
        <p:spPr>
          <a:xfrm>
            <a:off x="2760175" y="1075725"/>
            <a:ext cx="306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Induction</a:t>
            </a: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Heads</a:t>
            </a: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</a:t>
            </a:r>
            <a:endParaRPr sz="2000" u="sng"/>
          </a:p>
        </p:txBody>
      </p:sp>
      <p:sp>
        <p:nvSpPr>
          <p:cNvPr id="1132" name="Google Shape;1132;p83"/>
          <p:cNvSpPr txBox="1"/>
          <p:nvPr/>
        </p:nvSpPr>
        <p:spPr>
          <a:xfrm>
            <a:off x="5001075" y="1190250"/>
            <a:ext cx="199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(Olsson et al., 2022)</a:t>
            </a:r>
            <a:endParaRPr sz="900"/>
          </a:p>
        </p:txBody>
      </p:sp>
      <p:sp>
        <p:nvSpPr>
          <p:cNvPr id="1133" name="Google Shape;1133;p83"/>
          <p:cNvSpPr txBox="1"/>
          <p:nvPr/>
        </p:nvSpPr>
        <p:spPr>
          <a:xfrm>
            <a:off x="980238" y="4485137"/>
            <a:ext cx="718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Figure from </a:t>
            </a:r>
            <a:r>
              <a:rPr lang="zh-TW" sz="9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Olsson</a:t>
            </a:r>
            <a:r>
              <a:rPr lang="zh-TW" sz="9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et al., 2022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: Induction Heads is an important ability for ICL.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4" name="Google Shape;1134;p83"/>
          <p:cNvSpPr txBox="1"/>
          <p:nvPr/>
        </p:nvSpPr>
        <p:spPr>
          <a:xfrm>
            <a:off x="415800" y="1740063"/>
            <a:ext cx="805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zh-TW" sz="2000"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When LM can do ICL  =  LM has Induction Heads</a:t>
            </a:r>
            <a:endParaRPr i="1" sz="2000" u="sng">
              <a:highlight>
                <a:srgbClr val="F1C232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35" name="Google Shape;1135;p83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83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Analysis ー I</a:t>
            </a: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nductive Bias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Does inductive bias exist in In-Context Meta Learning?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2" name="Google Shape;1142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43" name="Google Shape;1143;p84"/>
          <p:cNvSpPr/>
          <p:nvPr/>
        </p:nvSpPr>
        <p:spPr>
          <a:xfrm>
            <a:off x="415800" y="1125225"/>
            <a:ext cx="28092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Results &amp; Discussion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4" name="Google Shape;1144;p84"/>
          <p:cNvSpPr txBox="1"/>
          <p:nvPr/>
        </p:nvSpPr>
        <p:spPr>
          <a:xfrm>
            <a:off x="1661200" y="2049375"/>
            <a:ext cx="4807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zh-TW" sz="2200" u="sng">
                <a:highlight>
                  <a:srgbClr val="D9EAD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Repeated Examples</a:t>
            </a:r>
            <a:r>
              <a:rPr lang="zh-TW" sz="22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5" name="Google Shape;1145;p84"/>
          <p:cNvSpPr/>
          <p:nvPr/>
        </p:nvSpPr>
        <p:spPr>
          <a:xfrm>
            <a:off x="4300900" y="2084650"/>
            <a:ext cx="843300" cy="393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Unseen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46" name="Google Shape;1146;p84"/>
          <p:cNvSpPr/>
          <p:nvPr/>
        </p:nvSpPr>
        <p:spPr>
          <a:xfrm rot="5400000">
            <a:off x="5886350" y="938938"/>
            <a:ext cx="202200" cy="3372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47" name="Google Shape;1147;p84"/>
          <p:cNvSpPr txBox="1"/>
          <p:nvPr/>
        </p:nvSpPr>
        <p:spPr>
          <a:xfrm>
            <a:off x="5516467" y="2693900"/>
            <a:ext cx="94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200</a:t>
            </a:r>
            <a:endParaRPr/>
          </a:p>
        </p:txBody>
      </p:sp>
      <p:sp>
        <p:nvSpPr>
          <p:cNvPr id="1148" name="Google Shape;1148;p84"/>
          <p:cNvSpPr/>
          <p:nvPr/>
        </p:nvSpPr>
        <p:spPr>
          <a:xfrm>
            <a:off x="5144100" y="2084650"/>
            <a:ext cx="8433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Copied from 1st block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49" name="Google Shape;1149;p84"/>
          <p:cNvSpPr/>
          <p:nvPr/>
        </p:nvSpPr>
        <p:spPr>
          <a:xfrm>
            <a:off x="5987299" y="2084650"/>
            <a:ext cx="8433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Copied from 1st block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50" name="Google Shape;1150;p84"/>
          <p:cNvSpPr/>
          <p:nvPr/>
        </p:nvSpPr>
        <p:spPr>
          <a:xfrm>
            <a:off x="6830499" y="2084650"/>
            <a:ext cx="8433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Nunito"/>
                <a:ea typeface="Nunito"/>
                <a:cs typeface="Nunito"/>
                <a:sym typeface="Nunito"/>
              </a:rPr>
              <a:t>Copied from 1st block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51" name="Google Shape;1151;p84"/>
          <p:cNvSpPr/>
          <p:nvPr/>
        </p:nvSpPr>
        <p:spPr>
          <a:xfrm>
            <a:off x="903400" y="2177800"/>
            <a:ext cx="548700" cy="548700"/>
          </a:xfrm>
          <a:prstGeom prst="ellipse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2" name="Google Shape;1152;p84"/>
          <p:cNvSpPr/>
          <p:nvPr/>
        </p:nvSpPr>
        <p:spPr>
          <a:xfrm rot="-5400000">
            <a:off x="4605600" y="1514525"/>
            <a:ext cx="202200" cy="798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53" name="Google Shape;1153;p84"/>
          <p:cNvSpPr txBox="1"/>
          <p:nvPr/>
        </p:nvSpPr>
        <p:spPr>
          <a:xfrm>
            <a:off x="4235692" y="1448663"/>
            <a:ext cx="94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50</a:t>
            </a:r>
            <a:endParaRPr/>
          </a:p>
        </p:txBody>
      </p:sp>
      <p:sp>
        <p:nvSpPr>
          <p:cNvPr id="1154" name="Google Shape;1154;p84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84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Analysis ー Inductive Bias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Does inductive bias exist in In-Context Meta Learning?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1" name="Google Shape;1161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62" name="Google Shape;1162;p85"/>
          <p:cNvSpPr/>
          <p:nvPr/>
        </p:nvSpPr>
        <p:spPr>
          <a:xfrm>
            <a:off x="415800" y="1125225"/>
            <a:ext cx="28092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Results &amp; Discussion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3" name="Google Shape;116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50" y="1671225"/>
            <a:ext cx="8474308" cy="2839592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85"/>
          <p:cNvSpPr txBox="1"/>
          <p:nvPr/>
        </p:nvSpPr>
        <p:spPr>
          <a:xfrm>
            <a:off x="980238" y="4413887"/>
            <a:ext cx="718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Figure: Induction Heads exist in NoPE, it knows how to “cheat”.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5" name="Google Shape;1165;p85"/>
          <p:cNvSpPr/>
          <p:nvPr/>
        </p:nvSpPr>
        <p:spPr>
          <a:xfrm>
            <a:off x="8163750" y="1125225"/>
            <a:ext cx="548700" cy="548700"/>
          </a:xfrm>
          <a:prstGeom prst="ellipse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6" name="Google Shape;1166;p85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85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Analysis ー Inductive Bias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Does inductive bias exist in In-Context Meta Learning?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3" name="Google Shape;1173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74" name="Google Shape;1174;p86"/>
          <p:cNvSpPr txBox="1"/>
          <p:nvPr/>
        </p:nvSpPr>
        <p:spPr>
          <a:xfrm>
            <a:off x="980238" y="4413887"/>
            <a:ext cx="718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Figure: Induction Heads disappear when we change the PE.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5" name="Google Shape;117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725" y="1017725"/>
            <a:ext cx="6302560" cy="3396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86"/>
          <p:cNvSpPr/>
          <p:nvPr/>
        </p:nvSpPr>
        <p:spPr>
          <a:xfrm>
            <a:off x="8163750" y="1125225"/>
            <a:ext cx="548700" cy="548700"/>
          </a:xfrm>
          <a:prstGeom prst="ellipse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7" name="Google Shape;1177;p86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86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Analysis ー Inductive Bias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Does inductive bias exist in In-Context Meta Learning?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4" name="Google Shape;1184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85" name="Google Shape;1185;p87"/>
          <p:cNvSpPr txBox="1"/>
          <p:nvPr/>
        </p:nvSpPr>
        <p:spPr>
          <a:xfrm>
            <a:off x="980238" y="4413887"/>
            <a:ext cx="718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Figure: Induction Heads disappear when we change the PE.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6" name="Google Shape;1186;p87"/>
          <p:cNvSpPr/>
          <p:nvPr/>
        </p:nvSpPr>
        <p:spPr>
          <a:xfrm>
            <a:off x="980250" y="1125225"/>
            <a:ext cx="548700" cy="548700"/>
          </a:xfrm>
          <a:prstGeom prst="ellipse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87" name="Google Shape;118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1425"/>
            <a:ext cx="8839198" cy="2243257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87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87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Analysis ー Inductive Bias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190" name="Google Shape;1190;p87"/>
          <p:cNvSpPr txBox="1"/>
          <p:nvPr/>
        </p:nvSpPr>
        <p:spPr>
          <a:xfrm>
            <a:off x="1630750" y="1099438"/>
            <a:ext cx="4807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zh-TW" sz="2200" u="sng">
                <a:highlight>
                  <a:srgbClr val="D9EAD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Repeated Examples</a:t>
            </a:r>
            <a:r>
              <a:rPr lang="zh-TW" sz="22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1" name="Google Shape;1191;p87"/>
          <p:cNvSpPr/>
          <p:nvPr/>
        </p:nvSpPr>
        <p:spPr>
          <a:xfrm>
            <a:off x="4166275" y="1202775"/>
            <a:ext cx="2648400" cy="393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All (x, y) is the same.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Does inductive bias exist in In-Context Meta Learning?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7" name="Google Shape;1197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98" name="Google Shape;1198;p88"/>
          <p:cNvSpPr/>
          <p:nvPr/>
        </p:nvSpPr>
        <p:spPr>
          <a:xfrm>
            <a:off x="415800" y="1125225"/>
            <a:ext cx="2809200" cy="393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9" name="Google Shape;1199;p88"/>
          <p:cNvSpPr txBox="1"/>
          <p:nvPr/>
        </p:nvSpPr>
        <p:spPr>
          <a:xfrm>
            <a:off x="415800" y="1879650"/>
            <a:ext cx="7570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>
                <a:latin typeface="Century Schoolbook"/>
                <a:ea typeface="Century Schoolbook"/>
                <a:cs typeface="Century Schoolbook"/>
                <a:sym typeface="Century Schoolbook"/>
              </a:rPr>
              <a:t>ICL ability of various PEs would </a:t>
            </a:r>
            <a:r>
              <a:rPr lang="zh-TW" sz="2000"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disappear</a:t>
            </a:r>
            <a:r>
              <a:rPr lang="zh-TW" sz="2000">
                <a:latin typeface="Century Schoolbook"/>
                <a:ea typeface="Century Schoolbook"/>
                <a:cs typeface="Century Schoolbook"/>
                <a:sym typeface="Century Schoolbook"/>
              </a:rPr>
              <a:t> when encountering duplicated data.</a:t>
            </a:r>
            <a:endParaRPr sz="2000" u="sng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00" name="Google Shape;1200;p88"/>
          <p:cNvSpPr txBox="1"/>
          <p:nvPr/>
        </p:nvSpPr>
        <p:spPr>
          <a:xfrm>
            <a:off x="415800" y="3087075"/>
            <a:ext cx="7570200" cy="1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>
                <a:latin typeface="Century Schoolbook"/>
                <a:ea typeface="Century Schoolbook"/>
                <a:cs typeface="Century Schoolbook"/>
                <a:sym typeface="Century Schoolbook"/>
              </a:rPr>
              <a:t>After incorporating PEs, although the model’s length extrapolation is enhanced, its inductive ability is diminished. Therefore, there appears to be a </a:t>
            </a:r>
            <a:r>
              <a:rPr lang="zh-TW" sz="2000"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trade-off</a:t>
            </a:r>
            <a:r>
              <a:rPr lang="zh-TW" sz="2000">
                <a:latin typeface="Century Schoolbook"/>
                <a:ea typeface="Century Schoolbook"/>
                <a:cs typeface="Century Schoolbook"/>
                <a:sym typeface="Century Schoolbook"/>
              </a:rPr>
              <a:t> between these two aspects.</a:t>
            </a:r>
            <a:endParaRPr sz="2000" u="sng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01" name="Google Shape;1201;p88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88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Analysis ー Inductive Bias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Does serial-position effect exist in IC Meta Learning?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8" name="Google Shape;1208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09" name="Google Shape;1209;p89"/>
          <p:cNvSpPr/>
          <p:nvPr/>
        </p:nvSpPr>
        <p:spPr>
          <a:xfrm>
            <a:off x="415800" y="1125225"/>
            <a:ext cx="18963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0" name="Google Shape;1210;p89"/>
          <p:cNvSpPr txBox="1"/>
          <p:nvPr/>
        </p:nvSpPr>
        <p:spPr>
          <a:xfrm>
            <a:off x="470425" y="1975700"/>
            <a:ext cx="76407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zh-TW" sz="2000">
                <a:latin typeface="Times New Roman"/>
                <a:ea typeface="Times New Roman"/>
                <a:cs typeface="Times New Roman"/>
                <a:sym typeface="Times New Roman"/>
              </a:rPr>
              <a:t>Humans remember items at the </a:t>
            </a:r>
            <a:r>
              <a:rPr i="1" lang="zh-TW" sz="2000">
                <a:highlight>
                  <a:srgbClr val="F1C23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beginning</a:t>
            </a:r>
            <a:r>
              <a:rPr i="1" lang="zh-TW" sz="2000">
                <a:latin typeface="Times New Roman"/>
                <a:ea typeface="Times New Roman"/>
                <a:cs typeface="Times New Roman"/>
                <a:sym typeface="Times New Roman"/>
              </a:rPr>
              <a:t> (primacy effect) </a:t>
            </a:r>
            <a:br>
              <a:rPr i="1" lang="zh-TW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zh-TW" sz="2000">
                <a:latin typeface="Times New Roman"/>
                <a:ea typeface="Times New Roman"/>
                <a:cs typeface="Times New Roman"/>
                <a:sym typeface="Times New Roman"/>
              </a:rPr>
              <a:t>or at the </a:t>
            </a:r>
            <a:r>
              <a:rPr i="1" lang="zh-TW" sz="2000">
                <a:highlight>
                  <a:srgbClr val="F1C23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end </a:t>
            </a:r>
            <a:r>
              <a:rPr i="1" lang="zh-TW" sz="2000">
                <a:latin typeface="Times New Roman"/>
                <a:ea typeface="Times New Roman"/>
                <a:cs typeface="Times New Roman"/>
                <a:sym typeface="Times New Roman"/>
              </a:rPr>
              <a:t>(recency effect) of a list more easily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1" name="Google Shape;1211;p89"/>
          <p:cNvSpPr txBox="1"/>
          <p:nvPr/>
        </p:nvSpPr>
        <p:spPr>
          <a:xfrm>
            <a:off x="2760175" y="1250413"/>
            <a:ext cx="306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Lost in the Middle: </a:t>
            </a:r>
            <a:endParaRPr sz="2000" u="sng"/>
          </a:p>
        </p:txBody>
      </p:sp>
      <p:sp>
        <p:nvSpPr>
          <p:cNvPr id="1212" name="Google Shape;1212;p89"/>
          <p:cNvSpPr txBox="1"/>
          <p:nvPr/>
        </p:nvSpPr>
        <p:spPr>
          <a:xfrm>
            <a:off x="5229025" y="1335175"/>
            <a:ext cx="3061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9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(Hermann Ebbinghaus  et al., 1913)</a:t>
            </a:r>
            <a:r>
              <a:rPr lang="zh-TW" sz="900">
                <a:solidFill>
                  <a:schemeClr val="dk1"/>
                </a:solidFill>
              </a:rPr>
              <a:t>, </a:t>
            </a: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(Liu  et al., 2022)</a:t>
            </a:r>
            <a:endParaRPr sz="900"/>
          </a:p>
        </p:txBody>
      </p:sp>
      <p:pic>
        <p:nvPicPr>
          <p:cNvPr id="1213" name="Google Shape;121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25" y="2867350"/>
            <a:ext cx="2351225" cy="18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025" y="4671125"/>
            <a:ext cx="7854874" cy="32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5950" y="2831862"/>
            <a:ext cx="2427975" cy="1914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16" name="Google Shape;1216;p89"/>
          <p:cNvGraphicFramePr/>
          <p:nvPr/>
        </p:nvGraphicFramePr>
        <p:xfrm>
          <a:off x="5412411" y="30692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{A1701B2B-BDA4-435F-8AF1-12064AB3A595}</a:tableStyleId>
              </a:tblPr>
              <a:tblGrid>
                <a:gridCol w="728825"/>
                <a:gridCol w="461850"/>
                <a:gridCol w="517450"/>
                <a:gridCol w="517450"/>
                <a:gridCol w="517450"/>
                <a:gridCol w="517450"/>
              </a:tblGrid>
              <a:tr h="50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rgbClr val="302926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YaRN-7b</a:t>
                      </a:r>
                      <a:br>
                        <a:rPr lang="zh-TW" sz="1000">
                          <a:solidFill>
                            <a:srgbClr val="302926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</a:br>
                      <a:r>
                        <a:rPr lang="zh-TW" sz="1000">
                          <a:solidFill>
                            <a:srgbClr val="302926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(64K)</a:t>
                      </a:r>
                      <a:endParaRPr sz="1000">
                        <a:solidFill>
                          <a:srgbClr val="302926"/>
                        </a:solidFill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1st/</a:t>
                      </a:r>
                      <a:br>
                        <a:rPr lang="zh-TW" sz="1000"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</a:br>
                      <a:r>
                        <a:rPr lang="zh-TW" sz="1000"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1st</a:t>
                      </a:r>
                      <a:endParaRPr sz="1000"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5th/</a:t>
                      </a:r>
                      <a:br>
                        <a:rPr lang="zh-TW" sz="1000"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</a:br>
                      <a:r>
                        <a:rPr lang="zh-TW" sz="1000"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35th</a:t>
                      </a:r>
                      <a:endParaRPr sz="1000"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10th/</a:t>
                      </a:r>
                      <a:br>
                        <a:rPr lang="zh-TW" sz="1000"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</a:br>
                      <a:r>
                        <a:rPr lang="zh-TW" sz="1000"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70th</a:t>
                      </a:r>
                      <a:endParaRPr sz="1000"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15th/</a:t>
                      </a:r>
                      <a:br>
                        <a:rPr lang="zh-TW" sz="1000"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</a:br>
                      <a:r>
                        <a:rPr lang="zh-TW" sz="1000"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105th</a:t>
                      </a:r>
                      <a:endParaRPr sz="1000"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20th/</a:t>
                      </a:r>
                      <a:br>
                        <a:rPr lang="zh-TW" sz="1000"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</a:br>
                      <a:r>
                        <a:rPr lang="zh-TW" sz="1000"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140th</a:t>
                      </a:r>
                      <a:endParaRPr sz="1000"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46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Doc</a:t>
                      </a:r>
                      <a:endParaRPr sz="1000"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0.11</a:t>
                      </a:r>
                      <a:endParaRPr sz="1000"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0.09</a:t>
                      </a:r>
                      <a:endParaRPr sz="1000"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0.10</a:t>
                      </a:r>
                      <a:endParaRPr sz="1000"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0.09</a:t>
                      </a:r>
                      <a:endParaRPr sz="1000"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0.17</a:t>
                      </a:r>
                      <a:endParaRPr sz="1000"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KV</a:t>
                      </a:r>
                      <a:endParaRPr sz="1000"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0.74</a:t>
                      </a:r>
                      <a:endParaRPr sz="1000"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0.23</a:t>
                      </a:r>
                      <a:endParaRPr sz="1000"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0.50</a:t>
                      </a:r>
                      <a:endParaRPr sz="1000"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0.12</a:t>
                      </a:r>
                      <a:endParaRPr sz="1000"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0.90</a:t>
                      </a:r>
                      <a:endParaRPr sz="1000"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217" name="Google Shape;1217;p89"/>
          <p:cNvGrpSpPr/>
          <p:nvPr/>
        </p:nvGrpSpPr>
        <p:grpSpPr>
          <a:xfrm>
            <a:off x="6347450" y="4099750"/>
            <a:ext cx="2042225" cy="449450"/>
            <a:chOff x="6347450" y="4099750"/>
            <a:chExt cx="2042225" cy="449450"/>
          </a:xfrm>
        </p:grpSpPr>
        <p:cxnSp>
          <p:nvCxnSpPr>
            <p:cNvPr id="1218" name="Google Shape;1218;p89"/>
            <p:cNvCxnSpPr/>
            <p:nvPr/>
          </p:nvCxnSpPr>
          <p:spPr>
            <a:xfrm>
              <a:off x="6347450" y="4145275"/>
              <a:ext cx="518100" cy="327600"/>
            </a:xfrm>
            <a:prstGeom prst="straightConnector1">
              <a:avLst/>
            </a:prstGeom>
            <a:noFill/>
            <a:ln cap="flat" cmpd="sng" w="19050">
              <a:solidFill>
                <a:srgbClr val="EA9999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1219" name="Google Shape;1219;p89"/>
            <p:cNvCxnSpPr/>
            <p:nvPr/>
          </p:nvCxnSpPr>
          <p:spPr>
            <a:xfrm flipH="1" rot="10800000">
              <a:off x="6827525" y="4221425"/>
              <a:ext cx="556200" cy="243900"/>
            </a:xfrm>
            <a:prstGeom prst="straightConnector1">
              <a:avLst/>
            </a:prstGeom>
            <a:noFill/>
            <a:ln cap="flat" cmpd="sng" w="19050">
              <a:solidFill>
                <a:srgbClr val="EA9999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220" name="Google Shape;1220;p89"/>
            <p:cNvCxnSpPr/>
            <p:nvPr/>
          </p:nvCxnSpPr>
          <p:spPr>
            <a:xfrm>
              <a:off x="7345675" y="4229100"/>
              <a:ext cx="564000" cy="320100"/>
            </a:xfrm>
            <a:prstGeom prst="straightConnector1">
              <a:avLst/>
            </a:prstGeom>
            <a:noFill/>
            <a:ln cap="flat" cmpd="sng" w="19050">
              <a:solidFill>
                <a:srgbClr val="EA9999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221" name="Google Shape;1221;p89"/>
            <p:cNvCxnSpPr/>
            <p:nvPr/>
          </p:nvCxnSpPr>
          <p:spPr>
            <a:xfrm flipH="1" rot="10800000">
              <a:off x="7879075" y="4099750"/>
              <a:ext cx="510600" cy="449400"/>
            </a:xfrm>
            <a:prstGeom prst="straightConnector1">
              <a:avLst/>
            </a:prstGeom>
            <a:noFill/>
            <a:ln cap="flat" cmpd="sng" w="19050">
              <a:solidFill>
                <a:srgbClr val="EA9999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sp>
        <p:nvSpPr>
          <p:cNvPr id="1222" name="Google Shape;1222;p89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89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Analysis ー </a:t>
            </a: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Serial-Position Effect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Does serial-position effect exist in IC Meta Learning?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9" name="Google Shape;1229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30" name="Google Shape;1230;p90"/>
          <p:cNvSpPr/>
          <p:nvPr/>
        </p:nvSpPr>
        <p:spPr>
          <a:xfrm>
            <a:off x="415800" y="1125225"/>
            <a:ext cx="28092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Results &amp; Discussion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1" name="Google Shape;1231;p90"/>
          <p:cNvSpPr/>
          <p:nvPr/>
        </p:nvSpPr>
        <p:spPr>
          <a:xfrm>
            <a:off x="1259800" y="2505475"/>
            <a:ext cx="1435500" cy="393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testing data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32" name="Google Shape;1232;p90"/>
          <p:cNvSpPr/>
          <p:nvPr/>
        </p:nvSpPr>
        <p:spPr>
          <a:xfrm rot="5400000">
            <a:off x="1876450" y="2328463"/>
            <a:ext cx="202200" cy="1435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33" name="Google Shape;1233;p90"/>
          <p:cNvSpPr txBox="1"/>
          <p:nvPr/>
        </p:nvSpPr>
        <p:spPr>
          <a:xfrm>
            <a:off x="1777128" y="3114725"/>
            <a:ext cx="4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32</a:t>
            </a:r>
            <a:endParaRPr/>
          </a:p>
        </p:txBody>
      </p:sp>
      <p:sp>
        <p:nvSpPr>
          <p:cNvPr id="1234" name="Google Shape;1234;p90"/>
          <p:cNvSpPr/>
          <p:nvPr/>
        </p:nvSpPr>
        <p:spPr>
          <a:xfrm>
            <a:off x="2977175" y="2505475"/>
            <a:ext cx="2150100" cy="393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each (x, y) pair is same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35" name="Google Shape;1235;p90"/>
          <p:cNvSpPr/>
          <p:nvPr/>
        </p:nvSpPr>
        <p:spPr>
          <a:xfrm rot="5400000">
            <a:off x="3945150" y="1977025"/>
            <a:ext cx="202200" cy="2138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36" name="Google Shape;1236;p90"/>
          <p:cNvSpPr txBox="1"/>
          <p:nvPr/>
        </p:nvSpPr>
        <p:spPr>
          <a:xfrm>
            <a:off x="2827096" y="3190925"/>
            <a:ext cx="24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1 * dist = k </a:t>
            </a:r>
            <a:b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(clone from last testing data)</a:t>
            </a:r>
            <a:endParaRPr/>
          </a:p>
        </p:txBody>
      </p:sp>
      <p:sp>
        <p:nvSpPr>
          <p:cNvPr id="1237" name="Google Shape;1237;p90"/>
          <p:cNvSpPr/>
          <p:nvPr/>
        </p:nvSpPr>
        <p:spPr>
          <a:xfrm>
            <a:off x="5426400" y="2505475"/>
            <a:ext cx="8352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target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38" name="Google Shape;1238;p90"/>
          <p:cNvSpPr txBox="1"/>
          <p:nvPr/>
        </p:nvSpPr>
        <p:spPr>
          <a:xfrm>
            <a:off x="5643603" y="3114725"/>
            <a:ext cx="4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/>
          </a:p>
        </p:txBody>
      </p:sp>
      <p:sp>
        <p:nvSpPr>
          <p:cNvPr id="1239" name="Google Shape;1239;p90"/>
          <p:cNvSpPr/>
          <p:nvPr/>
        </p:nvSpPr>
        <p:spPr>
          <a:xfrm rot="5400000">
            <a:off x="5751400" y="2600409"/>
            <a:ext cx="202200" cy="875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40" name="Google Shape;1240;p90"/>
          <p:cNvSpPr/>
          <p:nvPr/>
        </p:nvSpPr>
        <p:spPr>
          <a:xfrm>
            <a:off x="6766700" y="2668225"/>
            <a:ext cx="1117500" cy="393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answer</a:t>
            </a:r>
            <a:br>
              <a:rPr lang="zh-TW">
                <a:latin typeface="Nunito"/>
                <a:ea typeface="Nunito"/>
                <a:cs typeface="Nunito"/>
                <a:sym typeface="Nunito"/>
              </a:rPr>
            </a:br>
            <a:r>
              <a:rPr lang="zh-TW" sz="700">
                <a:latin typeface="Nunito"/>
                <a:ea typeface="Nunito"/>
                <a:cs typeface="Nunito"/>
                <a:sym typeface="Nunito"/>
              </a:rPr>
              <a:t>(including target)</a:t>
            </a:r>
            <a:endParaRPr sz="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41" name="Google Shape;1241;p90"/>
          <p:cNvSpPr txBox="1"/>
          <p:nvPr/>
        </p:nvSpPr>
        <p:spPr>
          <a:xfrm>
            <a:off x="7107628" y="3279150"/>
            <a:ext cx="4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16</a:t>
            </a:r>
            <a:endParaRPr/>
          </a:p>
        </p:txBody>
      </p:sp>
      <p:sp>
        <p:nvSpPr>
          <p:cNvPr id="1242" name="Google Shape;1242;p90"/>
          <p:cNvSpPr/>
          <p:nvPr/>
        </p:nvSpPr>
        <p:spPr>
          <a:xfrm rot="5400000">
            <a:off x="7206925" y="2647950"/>
            <a:ext cx="202200" cy="110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43" name="Google Shape;1243;p90"/>
          <p:cNvSpPr txBox="1"/>
          <p:nvPr/>
        </p:nvSpPr>
        <p:spPr>
          <a:xfrm>
            <a:off x="843825" y="1590800"/>
            <a:ext cx="9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 u="sng">
                <a:latin typeface="Times New Roman"/>
                <a:ea typeface="Times New Roman"/>
                <a:cs typeface="Times New Roman"/>
                <a:sym typeface="Times New Roman"/>
              </a:rPr>
              <a:t>Setup:</a:t>
            </a:r>
            <a:endParaRPr sz="800"/>
          </a:p>
        </p:txBody>
      </p:sp>
      <p:sp>
        <p:nvSpPr>
          <p:cNvPr id="1244" name="Google Shape;1244;p90"/>
          <p:cNvSpPr txBox="1"/>
          <p:nvPr/>
        </p:nvSpPr>
        <p:spPr>
          <a:xfrm>
            <a:off x="980238" y="4170637"/>
            <a:ext cx="718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Figure: Our experiment setting for Lost in the Middle.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5" name="Google Shape;1245;p90"/>
          <p:cNvSpPr/>
          <p:nvPr/>
        </p:nvSpPr>
        <p:spPr>
          <a:xfrm rot="-10600167">
            <a:off x="5087237" y="3207440"/>
            <a:ext cx="1714396" cy="461573"/>
          </a:xfrm>
          <a:prstGeom prst="uturnArrow">
            <a:avLst>
              <a:gd fmla="val 7593" name="adj1"/>
              <a:gd fmla="val 18270" name="adj2"/>
              <a:gd fmla="val 25000" name="adj3"/>
              <a:gd fmla="val 43750" name="adj4"/>
              <a:gd fmla="val 100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90"/>
          <p:cNvSpPr/>
          <p:nvPr/>
        </p:nvSpPr>
        <p:spPr>
          <a:xfrm rot="-10615221">
            <a:off x="2669064" y="3207395"/>
            <a:ext cx="4377923" cy="796772"/>
          </a:xfrm>
          <a:prstGeom prst="uturnArrow">
            <a:avLst>
              <a:gd fmla="val 4090" name="adj1"/>
              <a:gd fmla="val 9960" name="adj2"/>
              <a:gd fmla="val 26286" name="adj3"/>
              <a:gd fmla="val 40127" name="adj4"/>
              <a:gd fmla="val 96725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90"/>
          <p:cNvSpPr txBox="1"/>
          <p:nvPr/>
        </p:nvSpPr>
        <p:spPr>
          <a:xfrm>
            <a:off x="1148475" y="2103338"/>
            <a:ext cx="16581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 sz="1800">
                <a:latin typeface="Times New Roman"/>
                <a:ea typeface="Times New Roman"/>
                <a:cs typeface="Times New Roman"/>
                <a:sym typeface="Times New Roman"/>
              </a:rPr>
              <a:t>instruction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8" name="Google Shape;1248;p90"/>
          <p:cNvSpPr txBox="1"/>
          <p:nvPr/>
        </p:nvSpPr>
        <p:spPr>
          <a:xfrm>
            <a:off x="3217200" y="2128938"/>
            <a:ext cx="16581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 sz="1800">
                <a:latin typeface="Times New Roman"/>
                <a:ea typeface="Times New Roman"/>
                <a:cs typeface="Times New Roman"/>
                <a:sym typeface="Times New Roman"/>
              </a:rPr>
              <a:t>noise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9" name="Google Shape;1249;p90"/>
          <p:cNvSpPr txBox="1"/>
          <p:nvPr/>
        </p:nvSpPr>
        <p:spPr>
          <a:xfrm>
            <a:off x="5675275" y="1695725"/>
            <a:ext cx="32655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Times New Roman"/>
                <a:ea typeface="Times New Roman"/>
                <a:cs typeface="Times New Roman"/>
                <a:sym typeface="Times New Roman"/>
              </a:rPr>
              <a:t>Model should remember this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50" name="Google Shape;1250;p90"/>
          <p:cNvCxnSpPr/>
          <p:nvPr/>
        </p:nvCxnSpPr>
        <p:spPr>
          <a:xfrm flipH="1">
            <a:off x="7299500" y="2183850"/>
            <a:ext cx="51900" cy="3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1" name="Google Shape;1251;p90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90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Analysis ー Serial-Position Effect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Does serial-position effect exist in IC Meta Learning?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8" name="Google Shape;1258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59" name="Google Shape;1259;p91"/>
          <p:cNvSpPr/>
          <p:nvPr/>
        </p:nvSpPr>
        <p:spPr>
          <a:xfrm>
            <a:off x="415800" y="1125225"/>
            <a:ext cx="28092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Results &amp; Discussion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0" name="Google Shape;1260;p91"/>
          <p:cNvSpPr/>
          <p:nvPr/>
        </p:nvSpPr>
        <p:spPr>
          <a:xfrm>
            <a:off x="1259800" y="2505475"/>
            <a:ext cx="1435500" cy="393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testing data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1" name="Google Shape;1261;p91"/>
          <p:cNvSpPr/>
          <p:nvPr/>
        </p:nvSpPr>
        <p:spPr>
          <a:xfrm rot="5400000">
            <a:off x="1876450" y="2328463"/>
            <a:ext cx="202200" cy="1435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2" name="Google Shape;1262;p91"/>
          <p:cNvSpPr txBox="1"/>
          <p:nvPr/>
        </p:nvSpPr>
        <p:spPr>
          <a:xfrm>
            <a:off x="1777128" y="3114725"/>
            <a:ext cx="4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32</a:t>
            </a:r>
            <a:endParaRPr/>
          </a:p>
        </p:txBody>
      </p:sp>
      <p:sp>
        <p:nvSpPr>
          <p:cNvPr id="1263" name="Google Shape;1263;p91"/>
          <p:cNvSpPr/>
          <p:nvPr/>
        </p:nvSpPr>
        <p:spPr>
          <a:xfrm>
            <a:off x="2977175" y="2505475"/>
            <a:ext cx="2150100" cy="393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each (x, y) pair is same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4" name="Google Shape;1264;p91"/>
          <p:cNvSpPr/>
          <p:nvPr/>
        </p:nvSpPr>
        <p:spPr>
          <a:xfrm rot="5400000">
            <a:off x="3945150" y="1977025"/>
            <a:ext cx="202200" cy="2138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5" name="Google Shape;1265;p91"/>
          <p:cNvSpPr txBox="1"/>
          <p:nvPr/>
        </p:nvSpPr>
        <p:spPr>
          <a:xfrm>
            <a:off x="2827096" y="3190925"/>
            <a:ext cx="24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1 * dist = k </a:t>
            </a:r>
            <a:b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(clone from last testing data)</a:t>
            </a:r>
            <a:endParaRPr/>
          </a:p>
        </p:txBody>
      </p:sp>
      <p:sp>
        <p:nvSpPr>
          <p:cNvPr id="1266" name="Google Shape;1266;p91"/>
          <p:cNvSpPr/>
          <p:nvPr/>
        </p:nvSpPr>
        <p:spPr>
          <a:xfrm>
            <a:off x="5426400" y="2505475"/>
            <a:ext cx="8352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target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7" name="Google Shape;1267;p91"/>
          <p:cNvSpPr txBox="1"/>
          <p:nvPr/>
        </p:nvSpPr>
        <p:spPr>
          <a:xfrm>
            <a:off x="5643603" y="3114725"/>
            <a:ext cx="4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/>
          </a:p>
        </p:txBody>
      </p:sp>
      <p:sp>
        <p:nvSpPr>
          <p:cNvPr id="1268" name="Google Shape;1268;p91"/>
          <p:cNvSpPr/>
          <p:nvPr/>
        </p:nvSpPr>
        <p:spPr>
          <a:xfrm rot="5400000">
            <a:off x="5751400" y="2600409"/>
            <a:ext cx="202200" cy="875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9" name="Google Shape;1269;p91"/>
          <p:cNvSpPr/>
          <p:nvPr/>
        </p:nvSpPr>
        <p:spPr>
          <a:xfrm>
            <a:off x="6766700" y="2668225"/>
            <a:ext cx="1117500" cy="393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answer</a:t>
            </a:r>
            <a:br>
              <a:rPr lang="zh-TW">
                <a:latin typeface="Nunito"/>
                <a:ea typeface="Nunito"/>
                <a:cs typeface="Nunito"/>
                <a:sym typeface="Nunito"/>
              </a:rPr>
            </a:br>
            <a:r>
              <a:rPr lang="zh-TW" sz="700">
                <a:latin typeface="Nunito"/>
                <a:ea typeface="Nunito"/>
                <a:cs typeface="Nunito"/>
                <a:sym typeface="Nunito"/>
              </a:rPr>
              <a:t>(including target)</a:t>
            </a:r>
            <a:endParaRPr sz="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70" name="Google Shape;1270;p91"/>
          <p:cNvSpPr txBox="1"/>
          <p:nvPr/>
        </p:nvSpPr>
        <p:spPr>
          <a:xfrm>
            <a:off x="7107628" y="3279150"/>
            <a:ext cx="4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16</a:t>
            </a:r>
            <a:endParaRPr/>
          </a:p>
        </p:txBody>
      </p:sp>
      <p:sp>
        <p:nvSpPr>
          <p:cNvPr id="1271" name="Google Shape;1271;p91"/>
          <p:cNvSpPr/>
          <p:nvPr/>
        </p:nvSpPr>
        <p:spPr>
          <a:xfrm rot="5400000">
            <a:off x="7206925" y="2647950"/>
            <a:ext cx="202200" cy="110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72" name="Google Shape;1272;p91"/>
          <p:cNvSpPr txBox="1"/>
          <p:nvPr/>
        </p:nvSpPr>
        <p:spPr>
          <a:xfrm>
            <a:off x="843825" y="1590800"/>
            <a:ext cx="9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 u="sng">
                <a:latin typeface="Times New Roman"/>
                <a:ea typeface="Times New Roman"/>
                <a:cs typeface="Times New Roman"/>
                <a:sym typeface="Times New Roman"/>
              </a:rPr>
              <a:t>Setup:</a:t>
            </a:r>
            <a:endParaRPr sz="800"/>
          </a:p>
        </p:txBody>
      </p:sp>
      <p:sp>
        <p:nvSpPr>
          <p:cNvPr id="1273" name="Google Shape;1273;p91"/>
          <p:cNvSpPr txBox="1"/>
          <p:nvPr/>
        </p:nvSpPr>
        <p:spPr>
          <a:xfrm>
            <a:off x="980238" y="4170637"/>
            <a:ext cx="718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Figure: Our experiment setting for Lost in the Middle.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4" name="Google Shape;1274;p91"/>
          <p:cNvSpPr/>
          <p:nvPr/>
        </p:nvSpPr>
        <p:spPr>
          <a:xfrm rot="-10600167">
            <a:off x="5087237" y="3207440"/>
            <a:ext cx="1714396" cy="461573"/>
          </a:xfrm>
          <a:prstGeom prst="uturnArrow">
            <a:avLst>
              <a:gd fmla="val 7593" name="adj1"/>
              <a:gd fmla="val 18270" name="adj2"/>
              <a:gd fmla="val 25000" name="adj3"/>
              <a:gd fmla="val 43750" name="adj4"/>
              <a:gd fmla="val 100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91"/>
          <p:cNvSpPr/>
          <p:nvPr/>
        </p:nvSpPr>
        <p:spPr>
          <a:xfrm rot="-10615221">
            <a:off x="2669064" y="3207395"/>
            <a:ext cx="4377923" cy="796772"/>
          </a:xfrm>
          <a:prstGeom prst="uturnArrow">
            <a:avLst>
              <a:gd fmla="val 4090" name="adj1"/>
              <a:gd fmla="val 9960" name="adj2"/>
              <a:gd fmla="val 26286" name="adj3"/>
              <a:gd fmla="val 40127" name="adj4"/>
              <a:gd fmla="val 96725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91"/>
          <p:cNvSpPr txBox="1"/>
          <p:nvPr/>
        </p:nvSpPr>
        <p:spPr>
          <a:xfrm>
            <a:off x="1148475" y="2103338"/>
            <a:ext cx="16581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 sz="1800">
                <a:latin typeface="Times New Roman"/>
                <a:ea typeface="Times New Roman"/>
                <a:cs typeface="Times New Roman"/>
                <a:sym typeface="Times New Roman"/>
              </a:rPr>
              <a:t>instruction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7" name="Google Shape;1277;p91"/>
          <p:cNvSpPr txBox="1"/>
          <p:nvPr/>
        </p:nvSpPr>
        <p:spPr>
          <a:xfrm>
            <a:off x="3217200" y="2128938"/>
            <a:ext cx="16581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 sz="1800">
                <a:latin typeface="Times New Roman"/>
                <a:ea typeface="Times New Roman"/>
                <a:cs typeface="Times New Roman"/>
                <a:sym typeface="Times New Roman"/>
              </a:rPr>
              <a:t>noise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8" name="Google Shape;1278;p91"/>
          <p:cNvSpPr txBox="1"/>
          <p:nvPr/>
        </p:nvSpPr>
        <p:spPr>
          <a:xfrm>
            <a:off x="4311675" y="1479888"/>
            <a:ext cx="32655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Times New Roman"/>
                <a:ea typeface="Times New Roman"/>
                <a:cs typeface="Times New Roman"/>
                <a:sym typeface="Times New Roman"/>
              </a:rPr>
              <a:t>And try to answer this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79" name="Google Shape;1279;p91"/>
          <p:cNvCxnSpPr/>
          <p:nvPr/>
        </p:nvCxnSpPr>
        <p:spPr>
          <a:xfrm flipH="1">
            <a:off x="5826550" y="2000038"/>
            <a:ext cx="51900" cy="3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0" name="Google Shape;1280;p91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91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Analysis ー Serial-Position Effect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Validating the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ypothesis</a:t>
            </a: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memorizatoin capacity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aphicFrame>
        <p:nvGraphicFramePr>
          <p:cNvPr id="208" name="Google Shape;208;p20"/>
          <p:cNvGraphicFramePr/>
          <p:nvPr/>
        </p:nvGraphicFramePr>
        <p:xfrm>
          <a:off x="572450" y="1461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{A1701B2B-BDA4-435F-8AF1-12064AB3A595}</a:tableStyleId>
              </a:tblPr>
              <a:tblGrid>
                <a:gridCol w="1662600"/>
                <a:gridCol w="1572475"/>
              </a:tblGrid>
              <a:tr h="43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avg length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21.19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292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samples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1400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292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9" name="Google Shape;209;p20"/>
          <p:cNvSpPr/>
          <p:nvPr/>
        </p:nvSpPr>
        <p:spPr>
          <a:xfrm>
            <a:off x="1548288" y="1147165"/>
            <a:ext cx="1283400" cy="250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4314850" y="1634349"/>
            <a:ext cx="1283400" cy="4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Train set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20"/>
          <p:cNvSpPr txBox="1"/>
          <p:nvPr/>
        </p:nvSpPr>
        <p:spPr>
          <a:xfrm>
            <a:off x="4223075" y="1232775"/>
            <a:ext cx="102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We let</a:t>
            </a:r>
            <a:endParaRPr/>
          </a:p>
        </p:txBody>
      </p:sp>
      <p:sp>
        <p:nvSpPr>
          <p:cNvPr id="212" name="Google Shape;212;p20"/>
          <p:cNvSpPr txBox="1"/>
          <p:nvPr/>
        </p:nvSpPr>
        <p:spPr>
          <a:xfrm>
            <a:off x="5661904" y="1663300"/>
            <a:ext cx="33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endParaRPr/>
          </a:p>
        </p:txBody>
      </p:sp>
      <p:sp>
        <p:nvSpPr>
          <p:cNvPr id="213" name="Google Shape;213;p20"/>
          <p:cNvSpPr/>
          <p:nvPr/>
        </p:nvSpPr>
        <p:spPr>
          <a:xfrm>
            <a:off x="5995400" y="1634349"/>
            <a:ext cx="1283400" cy="4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Valid set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4" name="Google Shape;2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638" y="2571750"/>
            <a:ext cx="5494727" cy="205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0"/>
          <p:cNvSpPr txBox="1"/>
          <p:nvPr/>
        </p:nvSpPr>
        <p:spPr>
          <a:xfrm>
            <a:off x="2551350" y="4546335"/>
            <a:ext cx="404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Figure: Overview of the results. [Thesis p.2]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20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0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Introduction ー Motivation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Does serial-position effect exist in IC Meta Learning?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7" name="Google Shape;1287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88" name="Google Shape;1288;p92"/>
          <p:cNvSpPr/>
          <p:nvPr/>
        </p:nvSpPr>
        <p:spPr>
          <a:xfrm>
            <a:off x="415800" y="1125225"/>
            <a:ext cx="28092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Results &amp; Discussion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89" name="Google Shape;128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888" y="1626325"/>
            <a:ext cx="5888236" cy="33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92"/>
          <p:cNvSpPr/>
          <p:nvPr/>
        </p:nvSpPr>
        <p:spPr>
          <a:xfrm>
            <a:off x="6618150" y="1125228"/>
            <a:ext cx="2025000" cy="393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DNFs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1" name="Google Shape;1291;p92"/>
          <p:cNvSpPr/>
          <p:nvPr/>
        </p:nvSpPr>
        <p:spPr>
          <a:xfrm>
            <a:off x="3005825" y="1614079"/>
            <a:ext cx="624600" cy="14817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92"/>
          <p:cNvSpPr/>
          <p:nvPr/>
        </p:nvSpPr>
        <p:spPr>
          <a:xfrm>
            <a:off x="6795425" y="1614079"/>
            <a:ext cx="624600" cy="14817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3" name="Google Shape;1293;p92"/>
          <p:cNvCxnSpPr/>
          <p:nvPr/>
        </p:nvCxnSpPr>
        <p:spPr>
          <a:xfrm>
            <a:off x="267275" y="2714725"/>
            <a:ext cx="4776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4" name="Google Shape;1294;p92"/>
          <p:cNvSpPr txBox="1"/>
          <p:nvPr/>
        </p:nvSpPr>
        <p:spPr>
          <a:xfrm>
            <a:off x="807200" y="2483875"/>
            <a:ext cx="199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Begin</a:t>
            </a:r>
            <a:endParaRPr sz="1800"/>
          </a:p>
        </p:txBody>
      </p:sp>
      <p:cxnSp>
        <p:nvCxnSpPr>
          <p:cNvPr id="1295" name="Google Shape;1295;p92"/>
          <p:cNvCxnSpPr/>
          <p:nvPr/>
        </p:nvCxnSpPr>
        <p:spPr>
          <a:xfrm>
            <a:off x="267275" y="3256100"/>
            <a:ext cx="477600" cy="0"/>
          </a:xfrm>
          <a:prstGeom prst="straightConnector1">
            <a:avLst/>
          </a:prstGeom>
          <a:noFill/>
          <a:ln cap="flat" cmpd="sng" w="38100">
            <a:solidFill>
              <a:srgbClr val="F6B26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6" name="Google Shape;1296;p92"/>
          <p:cNvSpPr txBox="1"/>
          <p:nvPr/>
        </p:nvSpPr>
        <p:spPr>
          <a:xfrm>
            <a:off x="807200" y="3025250"/>
            <a:ext cx="199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Mid</a:t>
            </a:r>
            <a:endParaRPr sz="1800"/>
          </a:p>
        </p:txBody>
      </p:sp>
      <p:cxnSp>
        <p:nvCxnSpPr>
          <p:cNvPr id="1297" name="Google Shape;1297;p92"/>
          <p:cNvCxnSpPr/>
          <p:nvPr/>
        </p:nvCxnSpPr>
        <p:spPr>
          <a:xfrm>
            <a:off x="267275" y="3824150"/>
            <a:ext cx="477600" cy="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8" name="Google Shape;1298;p92"/>
          <p:cNvSpPr txBox="1"/>
          <p:nvPr/>
        </p:nvSpPr>
        <p:spPr>
          <a:xfrm>
            <a:off x="807200" y="3593300"/>
            <a:ext cx="199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End</a:t>
            </a:r>
            <a:endParaRPr sz="1800"/>
          </a:p>
        </p:txBody>
      </p:sp>
      <p:sp>
        <p:nvSpPr>
          <p:cNvPr id="1299" name="Google Shape;1299;p92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92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Analysis ー Serial-Position Effect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Does serial-position effect exist in IC Meta Learning?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6" name="Google Shape;1306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07" name="Google Shape;1307;p93"/>
          <p:cNvSpPr/>
          <p:nvPr/>
        </p:nvSpPr>
        <p:spPr>
          <a:xfrm>
            <a:off x="415800" y="1125225"/>
            <a:ext cx="28092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Results &amp; Discussion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8" name="Google Shape;1308;p93"/>
          <p:cNvSpPr/>
          <p:nvPr/>
        </p:nvSpPr>
        <p:spPr>
          <a:xfrm>
            <a:off x="6618150" y="1125228"/>
            <a:ext cx="2025000" cy="393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Majority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09" name="Google Shape;130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881" y="1626325"/>
            <a:ext cx="5888236" cy="3319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0" name="Google Shape;1310;p93"/>
          <p:cNvCxnSpPr/>
          <p:nvPr/>
        </p:nvCxnSpPr>
        <p:spPr>
          <a:xfrm>
            <a:off x="267275" y="2714725"/>
            <a:ext cx="4776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1" name="Google Shape;1311;p93"/>
          <p:cNvSpPr txBox="1"/>
          <p:nvPr/>
        </p:nvSpPr>
        <p:spPr>
          <a:xfrm>
            <a:off x="807200" y="2483875"/>
            <a:ext cx="199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Begin</a:t>
            </a:r>
            <a:endParaRPr sz="1800"/>
          </a:p>
        </p:txBody>
      </p:sp>
      <p:cxnSp>
        <p:nvCxnSpPr>
          <p:cNvPr id="1312" name="Google Shape;1312;p93"/>
          <p:cNvCxnSpPr/>
          <p:nvPr/>
        </p:nvCxnSpPr>
        <p:spPr>
          <a:xfrm>
            <a:off x="267275" y="3256100"/>
            <a:ext cx="477600" cy="0"/>
          </a:xfrm>
          <a:prstGeom prst="straightConnector1">
            <a:avLst/>
          </a:prstGeom>
          <a:noFill/>
          <a:ln cap="flat" cmpd="sng" w="38100">
            <a:solidFill>
              <a:srgbClr val="F6B26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3" name="Google Shape;1313;p93"/>
          <p:cNvSpPr txBox="1"/>
          <p:nvPr/>
        </p:nvSpPr>
        <p:spPr>
          <a:xfrm>
            <a:off x="807200" y="3025250"/>
            <a:ext cx="199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Mid</a:t>
            </a:r>
            <a:endParaRPr sz="1800"/>
          </a:p>
        </p:txBody>
      </p:sp>
      <p:cxnSp>
        <p:nvCxnSpPr>
          <p:cNvPr id="1314" name="Google Shape;1314;p93"/>
          <p:cNvCxnSpPr/>
          <p:nvPr/>
        </p:nvCxnSpPr>
        <p:spPr>
          <a:xfrm>
            <a:off x="267275" y="3824150"/>
            <a:ext cx="477600" cy="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5" name="Google Shape;1315;p93"/>
          <p:cNvSpPr txBox="1"/>
          <p:nvPr/>
        </p:nvSpPr>
        <p:spPr>
          <a:xfrm>
            <a:off x="807200" y="3593300"/>
            <a:ext cx="199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End</a:t>
            </a:r>
            <a:endParaRPr sz="1800"/>
          </a:p>
        </p:txBody>
      </p:sp>
      <p:sp>
        <p:nvSpPr>
          <p:cNvPr id="1316" name="Google Shape;1316;p93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93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Analysis ー Serial-Position Effect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Does serial-position effect exist in IC Meta Learning?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3" name="Google Shape;1323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24" name="Google Shape;1324;p94"/>
          <p:cNvSpPr/>
          <p:nvPr/>
        </p:nvSpPr>
        <p:spPr>
          <a:xfrm>
            <a:off x="415800" y="1125225"/>
            <a:ext cx="28092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Results &amp; Discussion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25" name="Google Shape;132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888" y="1626325"/>
            <a:ext cx="5888236" cy="33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94"/>
          <p:cNvSpPr/>
          <p:nvPr/>
        </p:nvSpPr>
        <p:spPr>
          <a:xfrm>
            <a:off x="6618150" y="1125228"/>
            <a:ext cx="2025000" cy="393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0-1 Threshold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27" name="Google Shape;1327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892" y="1562377"/>
            <a:ext cx="5888225" cy="33198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8" name="Google Shape;1328;p94"/>
          <p:cNvCxnSpPr/>
          <p:nvPr/>
        </p:nvCxnSpPr>
        <p:spPr>
          <a:xfrm>
            <a:off x="267275" y="2714725"/>
            <a:ext cx="4776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9" name="Google Shape;1329;p94"/>
          <p:cNvSpPr txBox="1"/>
          <p:nvPr/>
        </p:nvSpPr>
        <p:spPr>
          <a:xfrm>
            <a:off x="807200" y="2483875"/>
            <a:ext cx="199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Begin</a:t>
            </a:r>
            <a:endParaRPr sz="1800"/>
          </a:p>
        </p:txBody>
      </p:sp>
      <p:cxnSp>
        <p:nvCxnSpPr>
          <p:cNvPr id="1330" name="Google Shape;1330;p94"/>
          <p:cNvCxnSpPr/>
          <p:nvPr/>
        </p:nvCxnSpPr>
        <p:spPr>
          <a:xfrm>
            <a:off x="267275" y="3256100"/>
            <a:ext cx="477600" cy="0"/>
          </a:xfrm>
          <a:prstGeom prst="straightConnector1">
            <a:avLst/>
          </a:prstGeom>
          <a:noFill/>
          <a:ln cap="flat" cmpd="sng" w="38100">
            <a:solidFill>
              <a:srgbClr val="F6B26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1" name="Google Shape;1331;p94"/>
          <p:cNvSpPr txBox="1"/>
          <p:nvPr/>
        </p:nvSpPr>
        <p:spPr>
          <a:xfrm>
            <a:off x="807200" y="3025250"/>
            <a:ext cx="199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Mid</a:t>
            </a:r>
            <a:endParaRPr sz="1800"/>
          </a:p>
        </p:txBody>
      </p:sp>
      <p:cxnSp>
        <p:nvCxnSpPr>
          <p:cNvPr id="1332" name="Google Shape;1332;p94"/>
          <p:cNvCxnSpPr/>
          <p:nvPr/>
        </p:nvCxnSpPr>
        <p:spPr>
          <a:xfrm>
            <a:off x="267275" y="3824150"/>
            <a:ext cx="477600" cy="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3" name="Google Shape;1333;p94"/>
          <p:cNvSpPr txBox="1"/>
          <p:nvPr/>
        </p:nvSpPr>
        <p:spPr>
          <a:xfrm>
            <a:off x="807200" y="3593300"/>
            <a:ext cx="199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End</a:t>
            </a:r>
            <a:endParaRPr sz="1800"/>
          </a:p>
        </p:txBody>
      </p:sp>
      <p:sp>
        <p:nvSpPr>
          <p:cNvPr id="1334" name="Google Shape;1334;p94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94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Analysis ー Serial-Position Effect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Does serial-position effect exist in IC Meta Learning?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1" name="Google Shape;1341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42" name="Google Shape;1342;p9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95"/>
          <p:cNvSpPr/>
          <p:nvPr/>
        </p:nvSpPr>
        <p:spPr>
          <a:xfrm>
            <a:off x="415800" y="1125225"/>
            <a:ext cx="2809200" cy="393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4" name="Google Shape;1344;p95"/>
          <p:cNvSpPr txBox="1"/>
          <p:nvPr/>
        </p:nvSpPr>
        <p:spPr>
          <a:xfrm>
            <a:off x="415800" y="1879650"/>
            <a:ext cx="7570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>
                <a:latin typeface="Century Schoolbook"/>
                <a:ea typeface="Century Schoolbook"/>
                <a:cs typeface="Century Schoolbook"/>
                <a:sym typeface="Century Schoolbook"/>
              </a:rPr>
              <a:t>We conclude that this serial-position effect </a:t>
            </a:r>
            <a:r>
              <a:rPr lang="zh-TW" sz="2000"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is independent of the PE.</a:t>
            </a:r>
            <a:endParaRPr sz="2000" u="sng">
              <a:highlight>
                <a:srgbClr val="F1C232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45" name="Google Shape;1345;p95"/>
          <p:cNvSpPr txBox="1"/>
          <p:nvPr/>
        </p:nvSpPr>
        <p:spPr>
          <a:xfrm>
            <a:off x="415800" y="3087075"/>
            <a:ext cx="7570200" cy="1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>
                <a:latin typeface="Century Schoolbook"/>
                <a:ea typeface="Century Schoolbook"/>
                <a:cs typeface="Century Schoolbook"/>
                <a:sym typeface="Century Schoolbook"/>
              </a:rPr>
              <a:t>If a model is found to have issues related to the serial-position effect, it is more likely due to bias introduced </a:t>
            </a:r>
            <a:r>
              <a:rPr lang="zh-TW" sz="2000"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during the training data phase.</a:t>
            </a:r>
            <a:endParaRPr sz="2000" u="sng">
              <a:highlight>
                <a:srgbClr val="F1C232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46" name="Google Shape;1346;p95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95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Analysis ー Serial-Position Effect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3" name="Google Shape;1353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54" name="Google Shape;1354;p96"/>
          <p:cNvSpPr txBox="1"/>
          <p:nvPr/>
        </p:nvSpPr>
        <p:spPr>
          <a:xfrm>
            <a:off x="664475" y="2120050"/>
            <a:ext cx="7999800" cy="12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Times New Roman"/>
              <a:buChar char="▸"/>
            </a:pPr>
            <a:r>
              <a:rPr lang="zh-TW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might be </a:t>
            </a:r>
            <a:r>
              <a:rPr lang="zh-TW" sz="2000">
                <a:solidFill>
                  <a:schemeClr val="dk1"/>
                </a:solidFill>
                <a:highlight>
                  <a:srgbClr val="F1C23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exist some trade-offs</a:t>
            </a:r>
            <a:r>
              <a:rPr lang="zh-TW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between Length Generalization and data generalization. We show that model will lose its </a:t>
            </a:r>
            <a:r>
              <a:rPr lang="zh-TW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induction</a:t>
            </a:r>
            <a:r>
              <a:rPr lang="zh-TW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heads for some PEs.</a:t>
            </a:r>
            <a:endParaRPr sz="1200"/>
          </a:p>
        </p:txBody>
      </p:sp>
      <p:sp>
        <p:nvSpPr>
          <p:cNvPr id="1355" name="Google Shape;1355;p96"/>
          <p:cNvSpPr txBox="1"/>
          <p:nvPr/>
        </p:nvSpPr>
        <p:spPr>
          <a:xfrm>
            <a:off x="664475" y="3557050"/>
            <a:ext cx="7999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Times New Roman"/>
              <a:buChar char="▸"/>
            </a:pPr>
            <a:r>
              <a:rPr lang="zh-TW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aim for these experimental designs and findings to provide future LLMs with more </a:t>
            </a:r>
            <a:r>
              <a:rPr lang="zh-TW" sz="2000">
                <a:solidFill>
                  <a:schemeClr val="dk1"/>
                </a:solidFill>
                <a:highlight>
                  <a:srgbClr val="F1C23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diverse evaluation criteria for selecting PEs</a:t>
            </a:r>
            <a:r>
              <a:rPr lang="zh-TW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rather than relying methods such as perplexity.</a:t>
            </a:r>
            <a:endParaRPr sz="1200"/>
          </a:p>
        </p:txBody>
      </p:sp>
      <p:sp>
        <p:nvSpPr>
          <p:cNvPr id="1356" name="Google Shape;1356;p96"/>
          <p:cNvSpPr txBox="1"/>
          <p:nvPr/>
        </p:nvSpPr>
        <p:spPr>
          <a:xfrm>
            <a:off x="664475" y="1044300"/>
            <a:ext cx="7999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Times New Roman"/>
              <a:buChar char="▸"/>
            </a:pPr>
            <a:r>
              <a:rPr lang="zh-TW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findings indicate that in most tasks, NoPE is not the optimal choice</a:t>
            </a:r>
            <a:r>
              <a:rPr lang="zh-TW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zh-TW" sz="2000">
                <a:solidFill>
                  <a:schemeClr val="dk1"/>
                </a:solidFill>
                <a:highlight>
                  <a:srgbClr val="F1C23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PEs can increase overall performance</a:t>
            </a:r>
            <a:r>
              <a:rPr lang="zh-TW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including Length Generalization.</a:t>
            </a:r>
            <a:endParaRPr sz="1200"/>
          </a:p>
        </p:txBody>
      </p:sp>
      <p:sp>
        <p:nvSpPr>
          <p:cNvPr id="1357" name="Google Shape;1357;p96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96"/>
          <p:cNvSpPr txBox="1"/>
          <p:nvPr/>
        </p:nvSpPr>
        <p:spPr>
          <a:xfrm>
            <a:off x="2220750" y="-9825"/>
            <a:ext cx="4702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Conclusion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97"/>
          <p:cNvSpPr/>
          <p:nvPr/>
        </p:nvSpPr>
        <p:spPr>
          <a:xfrm>
            <a:off x="1568275" y="2152300"/>
            <a:ext cx="5918700" cy="910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9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Thank you for your listening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5" name="Google Shape;1365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98"/>
          <p:cNvSpPr txBox="1"/>
          <p:nvPr>
            <p:ph type="title"/>
          </p:nvPr>
        </p:nvSpPr>
        <p:spPr>
          <a:xfrm>
            <a:off x="784550" y="3821425"/>
            <a:ext cx="335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1" name="Google Shape;1371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RoPE is relative?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7" name="Google Shape;1377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78" name="Google Shape;137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05" y="1197105"/>
            <a:ext cx="6202524" cy="3189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99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99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Related Work ー Position Encodings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RoPE-base PEs can extrapolate?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6" name="Google Shape;1386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87" name="Google Shape;138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0900"/>
            <a:ext cx="8839200" cy="169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850" y="464649"/>
            <a:ext cx="206811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3025" y="555031"/>
            <a:ext cx="548700" cy="391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17850" y="379938"/>
            <a:ext cx="13144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6700" y="3151194"/>
            <a:ext cx="302558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p1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5275" y="3292688"/>
            <a:ext cx="1107614" cy="3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1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7580" y="3777847"/>
            <a:ext cx="1949311" cy="3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1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71510" y="3680689"/>
            <a:ext cx="5819151" cy="48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100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100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Related Work ー Position Encodings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RoPE-base PEs can extrapolate?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2" name="Google Shape;1402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03" name="Google Shape;140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75" y="1170125"/>
            <a:ext cx="5747301" cy="23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9651" y="3900700"/>
            <a:ext cx="3804700" cy="9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575" y="3530450"/>
            <a:ext cx="101776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101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01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Related Work ー Position Encodings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Validating the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hypothesis</a:t>
            </a: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memorizatoin capacity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aphicFrame>
        <p:nvGraphicFramePr>
          <p:cNvPr id="224" name="Google Shape;224;p21"/>
          <p:cNvGraphicFramePr/>
          <p:nvPr/>
        </p:nvGraphicFramePr>
        <p:xfrm>
          <a:off x="572450" y="1461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{A1701B2B-BDA4-435F-8AF1-12064AB3A595}</a:tableStyleId>
              </a:tblPr>
              <a:tblGrid>
                <a:gridCol w="1662600"/>
                <a:gridCol w="1572475"/>
              </a:tblGrid>
              <a:tr h="43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avg length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21.19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292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samples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1400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292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029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5" name="Google Shape;225;p21"/>
          <p:cNvSpPr/>
          <p:nvPr/>
        </p:nvSpPr>
        <p:spPr>
          <a:xfrm>
            <a:off x="1548288" y="1147165"/>
            <a:ext cx="1283400" cy="250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21"/>
          <p:cNvSpPr/>
          <p:nvPr/>
        </p:nvSpPr>
        <p:spPr>
          <a:xfrm>
            <a:off x="4314850" y="1634349"/>
            <a:ext cx="1283400" cy="4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Train set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21"/>
          <p:cNvSpPr txBox="1"/>
          <p:nvPr/>
        </p:nvSpPr>
        <p:spPr>
          <a:xfrm>
            <a:off x="4223075" y="1232775"/>
            <a:ext cx="102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We let</a:t>
            </a:r>
            <a:endParaRPr/>
          </a:p>
        </p:txBody>
      </p:sp>
      <p:sp>
        <p:nvSpPr>
          <p:cNvPr id="228" name="Google Shape;228;p21"/>
          <p:cNvSpPr txBox="1"/>
          <p:nvPr/>
        </p:nvSpPr>
        <p:spPr>
          <a:xfrm>
            <a:off x="5661904" y="1663300"/>
            <a:ext cx="33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endParaRPr/>
          </a:p>
        </p:txBody>
      </p:sp>
      <p:sp>
        <p:nvSpPr>
          <p:cNvPr id="229" name="Google Shape;229;p21"/>
          <p:cNvSpPr/>
          <p:nvPr/>
        </p:nvSpPr>
        <p:spPr>
          <a:xfrm>
            <a:off x="5995400" y="1634349"/>
            <a:ext cx="1283400" cy="489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Test</a:t>
            </a: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 set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21"/>
          <p:cNvSpPr txBox="1"/>
          <p:nvPr/>
        </p:nvSpPr>
        <p:spPr>
          <a:xfrm>
            <a:off x="5983950" y="2123350"/>
            <a:ext cx="248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but has longer length.</a:t>
            </a:r>
            <a:endParaRPr/>
          </a:p>
        </p:txBody>
      </p:sp>
      <p:sp>
        <p:nvSpPr>
          <p:cNvPr id="231" name="Google Shape;231;p21"/>
          <p:cNvSpPr txBox="1"/>
          <p:nvPr/>
        </p:nvSpPr>
        <p:spPr>
          <a:xfrm>
            <a:off x="6015929" y="1321383"/>
            <a:ext cx="136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1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(concat all data)</a:t>
            </a:r>
            <a:endParaRPr sz="900"/>
          </a:p>
        </p:txBody>
      </p:sp>
      <p:pic>
        <p:nvPicPr>
          <p:cNvPr id="232" name="Google Shape;2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102" y="2543575"/>
            <a:ext cx="2556515" cy="205152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1"/>
          <p:cNvSpPr txBox="1"/>
          <p:nvPr/>
        </p:nvSpPr>
        <p:spPr>
          <a:xfrm>
            <a:off x="5102700" y="4595110"/>
            <a:ext cx="404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Figure: Results. [Thesis p.3]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4" name="Google Shape;2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450" y="2895892"/>
            <a:ext cx="2184201" cy="17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1226" y="2924524"/>
            <a:ext cx="2171761" cy="173056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1"/>
          <p:cNvSpPr/>
          <p:nvPr/>
        </p:nvSpPr>
        <p:spPr>
          <a:xfrm>
            <a:off x="1096563" y="2554458"/>
            <a:ext cx="1283400" cy="250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Train on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3626613" y="2578133"/>
            <a:ext cx="1283400" cy="250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Test </a:t>
            </a: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on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21"/>
          <p:cNvSpPr txBox="1"/>
          <p:nvPr/>
        </p:nvSpPr>
        <p:spPr>
          <a:xfrm>
            <a:off x="1015717" y="4536869"/>
            <a:ext cx="144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Train set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21"/>
          <p:cNvSpPr txBox="1"/>
          <p:nvPr/>
        </p:nvSpPr>
        <p:spPr>
          <a:xfrm>
            <a:off x="3545767" y="4560544"/>
            <a:ext cx="144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Test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set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6057775" y="2757984"/>
            <a:ext cx="2383775" cy="520575"/>
          </a:xfrm>
          <a:custGeom>
            <a:rect b="b" l="l" r="r" t="t"/>
            <a:pathLst>
              <a:path extrusionOk="0" h="20823" w="95351">
                <a:moveTo>
                  <a:pt x="0" y="653"/>
                </a:moveTo>
                <a:cubicBezTo>
                  <a:pt x="9236" y="653"/>
                  <a:pt x="40986" y="-739"/>
                  <a:pt x="55418" y="653"/>
                </a:cubicBezTo>
                <a:cubicBezTo>
                  <a:pt x="69850" y="2045"/>
                  <a:pt x="79935" y="5645"/>
                  <a:pt x="86590" y="9007"/>
                </a:cubicBezTo>
                <a:cubicBezTo>
                  <a:pt x="93246" y="12369"/>
                  <a:pt x="93891" y="18855"/>
                  <a:pt x="95351" y="20824"/>
                </a:cubicBez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1" name="Google Shape;241;p21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1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Introduction ー Motivation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ALiBi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3" name="Google Shape;1413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14" name="Google Shape;141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50" y="1703525"/>
            <a:ext cx="8070707" cy="3340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800" y="1170125"/>
            <a:ext cx="480526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102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102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Related Work ー Position Encodings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Preliminary: </a:t>
            </a: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model max length = data max length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3" name="Google Shape;1423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24" name="Google Shape;1424;p103"/>
          <p:cNvSpPr txBox="1"/>
          <p:nvPr/>
        </p:nvSpPr>
        <p:spPr>
          <a:xfrm>
            <a:off x="745850" y="1252600"/>
            <a:ext cx="73641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2000"/>
              <a:buFont typeface="Century Schoolbook"/>
              <a:buAutoNum type="arabicPeriod"/>
            </a:pPr>
            <a:r>
              <a:rPr b="1"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Not practical</a:t>
            </a: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: During inference, the exact lengths of input and output sequences </a:t>
            </a:r>
            <a:r>
              <a:rPr lang="zh-TW" sz="1800"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are unknown</a:t>
            </a: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, and it is likely that these sequences will exceed the model’s maximum length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425" name="Google Shape;1425;p103"/>
          <p:cNvSpPr txBox="1"/>
          <p:nvPr/>
        </p:nvSpPr>
        <p:spPr>
          <a:xfrm>
            <a:off x="745850" y="2495550"/>
            <a:ext cx="73641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Century Schoolbook"/>
              <a:buAutoNum type="arabicPeriod" startAt="2"/>
            </a:pPr>
            <a:r>
              <a:rPr b="1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Not fail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Certain PEs </a:t>
            </a:r>
            <a:r>
              <a:rPr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need training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 Setting a larger model length without providing appropriately long training data would be unfair to these PEs.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426" name="Google Shape;1426;p103"/>
          <p:cNvSpPr txBox="1"/>
          <p:nvPr/>
        </p:nvSpPr>
        <p:spPr>
          <a:xfrm>
            <a:off x="745850" y="3677600"/>
            <a:ext cx="7364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Century Schoolbook"/>
              <a:buAutoNum type="arabicPeriod" startAt="3"/>
            </a:pP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We are training the model </a:t>
            </a:r>
            <a:r>
              <a:rPr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from scratch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rather than using a pre-trained LLM for inference, we are not constrained by the inherent limitations of the model.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427" name="Google Shape;1427;p103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103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Methodology ー Preliminary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Model Architecture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4" name="Google Shape;1434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35" name="Google Shape;1435;p104"/>
          <p:cNvSpPr/>
          <p:nvPr/>
        </p:nvSpPr>
        <p:spPr>
          <a:xfrm>
            <a:off x="770850" y="2738925"/>
            <a:ext cx="2368800" cy="636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hivo"/>
                <a:ea typeface="Chivo"/>
                <a:cs typeface="Chivo"/>
                <a:sym typeface="Chivo"/>
              </a:rPr>
              <a:t>Decoder Layer × n</a:t>
            </a:r>
            <a:endParaRPr sz="1800"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436" name="Google Shape;1436;p104"/>
          <p:cNvSpPr/>
          <p:nvPr/>
        </p:nvSpPr>
        <p:spPr>
          <a:xfrm>
            <a:off x="1164000" y="3740625"/>
            <a:ext cx="15825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hivo"/>
                <a:ea typeface="Chivo"/>
                <a:cs typeface="Chivo"/>
                <a:sym typeface="Chivo"/>
              </a:rPr>
              <a:t>Linear</a:t>
            </a:r>
            <a:endParaRPr sz="1800"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437" name="Google Shape;1437;p104"/>
          <p:cNvSpPr/>
          <p:nvPr/>
        </p:nvSpPr>
        <p:spPr>
          <a:xfrm>
            <a:off x="1164000" y="1979625"/>
            <a:ext cx="15825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hivo"/>
                <a:ea typeface="Chivo"/>
                <a:cs typeface="Chivo"/>
                <a:sym typeface="Chivo"/>
              </a:rPr>
              <a:t>Linear</a:t>
            </a:r>
            <a:endParaRPr sz="1800"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1438" name="Google Shape;1438;p104"/>
          <p:cNvCxnSpPr/>
          <p:nvPr/>
        </p:nvCxnSpPr>
        <p:spPr>
          <a:xfrm rot="10800000">
            <a:off x="1955250" y="3374925"/>
            <a:ext cx="0" cy="36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9" name="Google Shape;1439;p104"/>
          <p:cNvCxnSpPr/>
          <p:nvPr/>
        </p:nvCxnSpPr>
        <p:spPr>
          <a:xfrm rot="10800000">
            <a:off x="1955250" y="2373225"/>
            <a:ext cx="0" cy="36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0" name="Google Shape;1440;p104"/>
          <p:cNvSpPr/>
          <p:nvPr/>
        </p:nvSpPr>
        <p:spPr>
          <a:xfrm>
            <a:off x="364650" y="1289350"/>
            <a:ext cx="1119900" cy="32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hivo"/>
                <a:ea typeface="Chivo"/>
                <a:cs typeface="Chivo"/>
                <a:sym typeface="Chivo"/>
              </a:rPr>
              <a:t>ICL model</a:t>
            </a:r>
            <a:endParaRPr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441" name="Google Shape;1441;p104"/>
          <p:cNvSpPr txBox="1"/>
          <p:nvPr/>
        </p:nvSpPr>
        <p:spPr>
          <a:xfrm>
            <a:off x="2021850" y="3326925"/>
            <a:ext cx="135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zh-TW" sz="1800">
                <a:latin typeface="Times New Roman"/>
                <a:ea typeface="Times New Roman"/>
                <a:cs typeface="Times New Roman"/>
                <a:sym typeface="Times New Roman"/>
              </a:rPr>
              <a:t>R </a:t>
            </a:r>
            <a:r>
              <a:rPr baseline="30000" i="1" lang="zh-TW" sz="1800">
                <a:latin typeface="Times New Roman"/>
                <a:ea typeface="Times New Roman"/>
                <a:cs typeface="Times New Roman"/>
                <a:sym typeface="Times New Roman"/>
              </a:rPr>
              <a:t>x-dim× hidden</a:t>
            </a:r>
            <a:endParaRPr baseline="30000"/>
          </a:p>
        </p:txBody>
      </p:sp>
      <p:sp>
        <p:nvSpPr>
          <p:cNvPr id="1442" name="Google Shape;1442;p104"/>
          <p:cNvSpPr txBox="1"/>
          <p:nvPr/>
        </p:nvSpPr>
        <p:spPr>
          <a:xfrm>
            <a:off x="2021850" y="2332325"/>
            <a:ext cx="135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zh-TW" sz="1800">
                <a:latin typeface="Times New Roman"/>
                <a:ea typeface="Times New Roman"/>
                <a:cs typeface="Times New Roman"/>
                <a:sym typeface="Times New Roman"/>
              </a:rPr>
              <a:t>R </a:t>
            </a:r>
            <a:r>
              <a:rPr baseline="30000" i="1" lang="zh-TW" sz="1800">
                <a:latin typeface="Times New Roman"/>
                <a:ea typeface="Times New Roman"/>
                <a:cs typeface="Times New Roman"/>
                <a:sym typeface="Times New Roman"/>
              </a:rPr>
              <a:t>hidden </a:t>
            </a:r>
            <a:endParaRPr baseline="30000"/>
          </a:p>
        </p:txBody>
      </p:sp>
      <p:cxnSp>
        <p:nvCxnSpPr>
          <p:cNvPr id="1443" name="Google Shape;1443;p104"/>
          <p:cNvCxnSpPr/>
          <p:nvPr/>
        </p:nvCxnSpPr>
        <p:spPr>
          <a:xfrm rot="10800000">
            <a:off x="1955250" y="1614538"/>
            <a:ext cx="0" cy="36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4" name="Google Shape;1444;p104"/>
          <p:cNvSpPr txBox="1"/>
          <p:nvPr/>
        </p:nvSpPr>
        <p:spPr>
          <a:xfrm>
            <a:off x="2021850" y="1566525"/>
            <a:ext cx="166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zh-TW" sz="1800">
                <a:latin typeface="Times New Roman"/>
                <a:ea typeface="Times New Roman"/>
                <a:cs typeface="Times New Roman"/>
                <a:sym typeface="Times New Roman"/>
              </a:rPr>
              <a:t>R </a:t>
            </a:r>
            <a:r>
              <a:rPr baseline="30000" i="1" lang="zh-TW" sz="1800">
                <a:latin typeface="Times New Roman"/>
                <a:ea typeface="Times New Roman"/>
                <a:cs typeface="Times New Roman"/>
                <a:sym typeface="Times New Roman"/>
              </a:rPr>
              <a:t>hidden × y-dim (=1)</a:t>
            </a:r>
            <a:endParaRPr baseline="30000"/>
          </a:p>
        </p:txBody>
      </p:sp>
      <p:sp>
        <p:nvSpPr>
          <p:cNvPr id="1445" name="Google Shape;1445;p104"/>
          <p:cNvSpPr txBox="1"/>
          <p:nvPr/>
        </p:nvSpPr>
        <p:spPr>
          <a:xfrm>
            <a:off x="1136325" y="4270500"/>
            <a:ext cx="44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zh-TW" sz="18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zh-TW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1446" name="Google Shape;1446;p104"/>
          <p:cNvSpPr txBox="1"/>
          <p:nvPr/>
        </p:nvSpPr>
        <p:spPr>
          <a:xfrm>
            <a:off x="1532375" y="4270500"/>
            <a:ext cx="44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zh-TW" sz="18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zh-TW" sz="18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sp>
        <p:nvSpPr>
          <p:cNvPr id="1447" name="Google Shape;1447;p104"/>
          <p:cNvSpPr txBox="1"/>
          <p:nvPr/>
        </p:nvSpPr>
        <p:spPr>
          <a:xfrm>
            <a:off x="1928425" y="4270500"/>
            <a:ext cx="44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zh-TW" sz="18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zh-TW" sz="1800">
                <a:latin typeface="Times New Roman"/>
                <a:ea typeface="Times New Roman"/>
                <a:cs typeface="Times New Roman"/>
                <a:sym typeface="Times New Roman"/>
              </a:rPr>
              <a:t>...</a:t>
            </a:r>
            <a:endParaRPr/>
          </a:p>
        </p:txBody>
      </p:sp>
      <p:sp>
        <p:nvSpPr>
          <p:cNvPr id="1448" name="Google Shape;1448;p104"/>
          <p:cNvSpPr txBox="1"/>
          <p:nvPr/>
        </p:nvSpPr>
        <p:spPr>
          <a:xfrm>
            <a:off x="2324474" y="4270500"/>
            <a:ext cx="44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zh-TW" sz="18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zh-TW" sz="18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/>
          </a:p>
        </p:txBody>
      </p:sp>
      <p:pic>
        <p:nvPicPr>
          <p:cNvPr id="1449" name="Google Shape;144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325" y="2028104"/>
            <a:ext cx="3900451" cy="2246897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104"/>
          <p:cNvSpPr txBox="1"/>
          <p:nvPr/>
        </p:nvSpPr>
        <p:spPr>
          <a:xfrm>
            <a:off x="3281450" y="1634500"/>
            <a:ext cx="562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▼</a:t>
            </a: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Table: Hyperparameters summary [Thesis p.19]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1" name="Google Shape;1451;p104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04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Methodology ー Preliminary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Task Description: Regression functions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8" name="Google Shape;1458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59" name="Google Shape;1459;p105"/>
          <p:cNvSpPr txBox="1"/>
          <p:nvPr/>
        </p:nvSpPr>
        <p:spPr>
          <a:xfrm>
            <a:off x="311700" y="1651650"/>
            <a:ext cx="85206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We define                                           , where                   and </a:t>
            </a:r>
            <a:r>
              <a:rPr i="1"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d</a:t>
            </a: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 is the input dimension. Both </a:t>
            </a:r>
            <a:r>
              <a:rPr i="1"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x</a:t>
            </a: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 and </a:t>
            </a:r>
            <a:r>
              <a:rPr i="1"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w</a:t>
            </a: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 are sampled from                   . 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460" name="Google Shape;1460;p105"/>
          <p:cNvSpPr txBox="1"/>
          <p:nvPr/>
        </p:nvSpPr>
        <p:spPr>
          <a:xfrm>
            <a:off x="311700" y="11590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Linear Regression:</a:t>
            </a:r>
            <a:endParaRPr sz="2000" u="sng"/>
          </a:p>
        </p:txBody>
      </p:sp>
      <p:pic>
        <p:nvPicPr>
          <p:cNvPr id="1461" name="Google Shape;146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000" y="1668083"/>
            <a:ext cx="3000000" cy="43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6671" y="1668072"/>
            <a:ext cx="1049208" cy="4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2983" y="2232742"/>
            <a:ext cx="1049225" cy="40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464" name="Google Shape;1464;p105"/>
          <p:cNvSpPr txBox="1"/>
          <p:nvPr/>
        </p:nvSpPr>
        <p:spPr>
          <a:xfrm>
            <a:off x="311700" y="3713250"/>
            <a:ext cx="386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Sparse Linear Regression:</a:t>
            </a:r>
            <a:endParaRPr sz="2000" u="sng"/>
          </a:p>
        </p:txBody>
      </p:sp>
      <p:sp>
        <p:nvSpPr>
          <p:cNvPr id="1465" name="Google Shape;1465;p105"/>
          <p:cNvSpPr txBox="1"/>
          <p:nvPr/>
        </p:nvSpPr>
        <p:spPr>
          <a:xfrm>
            <a:off x="311700" y="4307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Same definition as Linear Regression, but </a:t>
            </a:r>
            <a:r>
              <a:rPr i="1"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w</a:t>
            </a: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 has exactly s non-zero dims.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466" name="Google Shape;1466;p105"/>
          <p:cNvSpPr/>
          <p:nvPr/>
        </p:nvSpPr>
        <p:spPr>
          <a:xfrm>
            <a:off x="311700" y="3082138"/>
            <a:ext cx="1335600" cy="250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7" name="Google Shape;1467;p105"/>
          <p:cNvSpPr txBox="1"/>
          <p:nvPr/>
        </p:nvSpPr>
        <p:spPr>
          <a:xfrm>
            <a:off x="1894300" y="2976400"/>
            <a:ext cx="693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Given </a:t>
            </a:r>
            <a:r>
              <a:rPr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d </a:t>
            </a:r>
            <a:r>
              <a:rPr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= 16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i="1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 x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[0.1, 0.2, … ,0.16]</a:t>
            </a:r>
            <a:r>
              <a:rPr baseline="-25000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d=16 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 </a:t>
            </a:r>
            <a:r>
              <a:rPr i="1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[1, -2, … ,16]</a:t>
            </a:r>
            <a:r>
              <a:rPr baseline="-25000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d=16</a:t>
            </a:r>
            <a:endParaRPr/>
          </a:p>
        </p:txBody>
      </p:sp>
      <p:sp>
        <p:nvSpPr>
          <p:cNvPr id="1468" name="Google Shape;1468;p105"/>
          <p:cNvSpPr txBox="1"/>
          <p:nvPr/>
        </p:nvSpPr>
        <p:spPr>
          <a:xfrm>
            <a:off x="6006000" y="646015"/>
            <a:ext cx="175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(Garg et al., NIPS 2022)</a:t>
            </a:r>
            <a:endParaRPr sz="900"/>
          </a:p>
        </p:txBody>
      </p:sp>
      <p:sp>
        <p:nvSpPr>
          <p:cNvPr id="1469" name="Google Shape;1469;p105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105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Methodology ー Task Description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Task Description: Regression functions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6" name="Google Shape;1476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77" name="Google Shape;1477;p106"/>
          <p:cNvSpPr txBox="1"/>
          <p:nvPr/>
        </p:nvSpPr>
        <p:spPr>
          <a:xfrm>
            <a:off x="311700" y="1651650"/>
            <a:ext cx="85206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We define                                           , where                   and </a:t>
            </a:r>
            <a:r>
              <a:rPr i="1"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d</a:t>
            </a: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 is the input dimension. Both </a:t>
            </a:r>
            <a:r>
              <a:rPr i="1"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x</a:t>
            </a: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 and </a:t>
            </a:r>
            <a:r>
              <a:rPr i="1"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w</a:t>
            </a: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 are sampled from                   . 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478" name="Google Shape;1478;p106"/>
          <p:cNvSpPr txBox="1"/>
          <p:nvPr/>
        </p:nvSpPr>
        <p:spPr>
          <a:xfrm>
            <a:off x="311700" y="11590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Linear Regression:</a:t>
            </a:r>
            <a:endParaRPr sz="2000" u="sng"/>
          </a:p>
        </p:txBody>
      </p:sp>
      <p:pic>
        <p:nvPicPr>
          <p:cNvPr id="1479" name="Google Shape;147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000" y="1668083"/>
            <a:ext cx="3000000" cy="43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6671" y="1668072"/>
            <a:ext cx="1049208" cy="4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2983" y="2232742"/>
            <a:ext cx="1049225" cy="40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106"/>
          <p:cNvSpPr txBox="1"/>
          <p:nvPr/>
        </p:nvSpPr>
        <p:spPr>
          <a:xfrm>
            <a:off x="311700" y="3713250"/>
            <a:ext cx="386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Sparse Linear Regression:</a:t>
            </a:r>
            <a:endParaRPr sz="2000" u="sng"/>
          </a:p>
        </p:txBody>
      </p:sp>
      <p:sp>
        <p:nvSpPr>
          <p:cNvPr id="1483" name="Google Shape;1483;p106"/>
          <p:cNvSpPr txBox="1"/>
          <p:nvPr/>
        </p:nvSpPr>
        <p:spPr>
          <a:xfrm>
            <a:off x="311700" y="4307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Same definition as Linear Regression, but </a:t>
            </a:r>
            <a:r>
              <a:rPr i="1"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w</a:t>
            </a: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 has exactly </a:t>
            </a:r>
            <a:r>
              <a:rPr i="1"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s</a:t>
            </a: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 non-zero dims.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484" name="Google Shape;1484;p106"/>
          <p:cNvSpPr/>
          <p:nvPr/>
        </p:nvSpPr>
        <p:spPr>
          <a:xfrm>
            <a:off x="311700" y="3082138"/>
            <a:ext cx="1335600" cy="250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5" name="Google Shape;1485;p106"/>
          <p:cNvSpPr txBox="1"/>
          <p:nvPr/>
        </p:nvSpPr>
        <p:spPr>
          <a:xfrm>
            <a:off x="1894300" y="2976400"/>
            <a:ext cx="693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Given d 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 16 </a:t>
            </a:r>
            <a:r>
              <a:rPr i="1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 x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[0.1, 0.2, … ,0.16]</a:t>
            </a:r>
            <a:r>
              <a:rPr baseline="-25000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d=16 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 </a:t>
            </a:r>
            <a:r>
              <a:rPr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w</a:t>
            </a:r>
            <a:r>
              <a:rPr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= [0, -2, … ,0]</a:t>
            </a:r>
            <a:r>
              <a:rPr baseline="-25000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d=16</a:t>
            </a:r>
            <a:endParaRPr>
              <a:highlight>
                <a:srgbClr val="F1C232"/>
              </a:highlight>
            </a:endParaRPr>
          </a:p>
        </p:txBody>
      </p:sp>
      <p:sp>
        <p:nvSpPr>
          <p:cNvPr id="1486" name="Google Shape;1486;p106"/>
          <p:cNvSpPr/>
          <p:nvPr/>
        </p:nvSpPr>
        <p:spPr>
          <a:xfrm rot="-5400000">
            <a:off x="7058459" y="3002650"/>
            <a:ext cx="246600" cy="111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106"/>
          <p:cNvSpPr txBox="1"/>
          <p:nvPr/>
        </p:nvSpPr>
        <p:spPr>
          <a:xfrm>
            <a:off x="6195350" y="3585175"/>
            <a:ext cx="19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zh-TW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</a:t>
            </a:r>
            <a:r>
              <a:rPr lang="zh-TW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non-zero dims</a:t>
            </a:r>
            <a:endParaRPr/>
          </a:p>
        </p:txBody>
      </p:sp>
      <p:sp>
        <p:nvSpPr>
          <p:cNvPr id="1488" name="Google Shape;1488;p106"/>
          <p:cNvSpPr txBox="1"/>
          <p:nvPr/>
        </p:nvSpPr>
        <p:spPr>
          <a:xfrm>
            <a:off x="6006000" y="646015"/>
            <a:ext cx="175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(Garg et al., NIPS 2022)</a:t>
            </a:r>
            <a:endParaRPr sz="900"/>
          </a:p>
        </p:txBody>
      </p:sp>
      <p:sp>
        <p:nvSpPr>
          <p:cNvPr id="1489" name="Google Shape;1489;p106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106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Methodology ー Task Description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Task Description: Boolean functions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6" name="Google Shape;1496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97" name="Google Shape;1497;p107"/>
          <p:cNvSpPr txBox="1"/>
          <p:nvPr/>
        </p:nvSpPr>
        <p:spPr>
          <a:xfrm>
            <a:off x="311700" y="2032650"/>
            <a:ext cx="85206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The task is simply an               operation of some subsets. The output = {0, 1}.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498" name="Google Shape;1498;p107"/>
          <p:cNvSpPr txBox="1"/>
          <p:nvPr/>
        </p:nvSpPr>
        <p:spPr>
          <a:xfrm>
            <a:off x="311700" y="15400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Conjunction:</a:t>
            </a:r>
            <a:endParaRPr sz="2000" u="sng"/>
          </a:p>
        </p:txBody>
      </p:sp>
      <p:sp>
        <p:nvSpPr>
          <p:cNvPr id="1499" name="Google Shape;1499;p107"/>
          <p:cNvSpPr txBox="1"/>
          <p:nvPr/>
        </p:nvSpPr>
        <p:spPr>
          <a:xfrm>
            <a:off x="311700" y="1083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Note that the sampler of Boolean functions is {0, 1}</a:t>
            </a: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. 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00" name="Google Shape;1500;p107"/>
          <p:cNvSpPr txBox="1"/>
          <p:nvPr/>
        </p:nvSpPr>
        <p:spPr>
          <a:xfrm>
            <a:off x="311700" y="37775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Disjunction:</a:t>
            </a:r>
            <a:endParaRPr sz="2000" u="sng"/>
          </a:p>
        </p:txBody>
      </p:sp>
      <p:sp>
        <p:nvSpPr>
          <p:cNvPr id="1501" name="Google Shape;1501;p107"/>
          <p:cNvSpPr/>
          <p:nvPr/>
        </p:nvSpPr>
        <p:spPr>
          <a:xfrm>
            <a:off x="311700" y="3030000"/>
            <a:ext cx="1335600" cy="250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2" name="Google Shape;1502;p107"/>
          <p:cNvSpPr txBox="1"/>
          <p:nvPr/>
        </p:nvSpPr>
        <p:spPr>
          <a:xfrm>
            <a:off x="311700" y="4259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Similar to Conjunction, Disjunction change the operation to 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503" name="Google Shape;150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875" y="2114257"/>
            <a:ext cx="860100" cy="3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1800" y="4290832"/>
            <a:ext cx="860100" cy="41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107"/>
          <p:cNvSpPr txBox="1"/>
          <p:nvPr/>
        </p:nvSpPr>
        <p:spPr>
          <a:xfrm>
            <a:off x="1894300" y="2933066"/>
            <a:ext cx="693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Given d 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 16 </a:t>
            </a:r>
            <a:r>
              <a:rPr i="1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                                                 , output 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 {0, 1}.</a:t>
            </a:r>
            <a:endParaRPr>
              <a:highlight>
                <a:srgbClr val="FFF2CC"/>
              </a:highlight>
            </a:endParaRPr>
          </a:p>
        </p:txBody>
      </p:sp>
      <p:sp>
        <p:nvSpPr>
          <p:cNvPr id="1506" name="Google Shape;1506;p107"/>
          <p:cNvSpPr txBox="1"/>
          <p:nvPr/>
        </p:nvSpPr>
        <p:spPr>
          <a:xfrm>
            <a:off x="3549500" y="2724150"/>
            <a:ext cx="388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X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[ </a:t>
            </a:r>
            <a:r>
              <a:rPr i="1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x</a:t>
            </a:r>
            <a:r>
              <a:rPr baseline="-25000" i="1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 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 </a:t>
            </a:r>
            <a:r>
              <a:rPr i="1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x</a:t>
            </a:r>
            <a:r>
              <a:rPr baseline="-25000" i="1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 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 … , </a:t>
            </a:r>
            <a:r>
              <a:rPr i="1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x</a:t>
            </a:r>
            <a:r>
              <a:rPr baseline="-25000" i="1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d-1 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 </a:t>
            </a:r>
            <a:r>
              <a:rPr i="1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x</a:t>
            </a:r>
            <a:r>
              <a:rPr baseline="-25000" i="1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 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]</a:t>
            </a:r>
            <a:r>
              <a:rPr baseline="-25000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d=16</a:t>
            </a:r>
            <a:endParaRPr/>
          </a:p>
        </p:txBody>
      </p:sp>
      <p:sp>
        <p:nvSpPr>
          <p:cNvPr id="1507" name="Google Shape;1507;p107"/>
          <p:cNvSpPr txBox="1"/>
          <p:nvPr/>
        </p:nvSpPr>
        <p:spPr>
          <a:xfrm>
            <a:off x="3533067" y="3218817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w</a:t>
            </a:r>
            <a:r>
              <a:rPr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=  </a:t>
            </a:r>
            <a:r>
              <a:rPr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x</a:t>
            </a:r>
            <a:r>
              <a:rPr baseline="-25000"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2 </a:t>
            </a:r>
            <a:r>
              <a:rPr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∧</a:t>
            </a:r>
            <a:r>
              <a:rPr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¬ x</a:t>
            </a:r>
            <a:r>
              <a:rPr baseline="-25000"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4</a:t>
            </a:r>
            <a:r>
              <a:rPr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∧</a:t>
            </a:r>
            <a:r>
              <a:rPr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x</a:t>
            </a:r>
            <a:r>
              <a:rPr baseline="-25000"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8</a:t>
            </a:r>
            <a:endParaRPr>
              <a:highlight>
                <a:srgbClr val="F1C232"/>
              </a:highlight>
            </a:endParaRPr>
          </a:p>
        </p:txBody>
      </p:sp>
      <p:sp>
        <p:nvSpPr>
          <p:cNvPr id="1508" name="Google Shape;1508;p107"/>
          <p:cNvSpPr txBox="1"/>
          <p:nvPr/>
        </p:nvSpPr>
        <p:spPr>
          <a:xfrm>
            <a:off x="5613400" y="646025"/>
            <a:ext cx="208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(Bhattamishra et al., ICLR 2024)</a:t>
            </a:r>
            <a:endParaRPr sz="900"/>
          </a:p>
        </p:txBody>
      </p:sp>
      <p:sp>
        <p:nvSpPr>
          <p:cNvPr id="1509" name="Google Shape;1509;p107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07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Methodology ー Task Description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Task Description: Boolean functions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6" name="Google Shape;1516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17" name="Google Shape;1517;p108"/>
          <p:cNvSpPr txBox="1"/>
          <p:nvPr/>
        </p:nvSpPr>
        <p:spPr>
          <a:xfrm>
            <a:off x="311700" y="1651650"/>
            <a:ext cx="85206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Same definition as Disjunction, but </a:t>
            </a:r>
            <a:r>
              <a:rPr i="1"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w</a:t>
            </a: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 has exactly </a:t>
            </a:r>
            <a:r>
              <a:rPr i="1"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s</a:t>
            </a: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 to choose. (we set </a:t>
            </a:r>
            <a:r>
              <a:rPr i="1"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s</a:t>
            </a: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 = 3)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18" name="Google Shape;1518;p108"/>
          <p:cNvSpPr txBox="1"/>
          <p:nvPr/>
        </p:nvSpPr>
        <p:spPr>
          <a:xfrm>
            <a:off x="311700" y="11590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Sparse Disjunction:</a:t>
            </a:r>
            <a:endParaRPr sz="2000" u="sng"/>
          </a:p>
        </p:txBody>
      </p:sp>
      <p:sp>
        <p:nvSpPr>
          <p:cNvPr id="1519" name="Google Shape;1519;p108"/>
          <p:cNvSpPr txBox="1"/>
          <p:nvPr/>
        </p:nvSpPr>
        <p:spPr>
          <a:xfrm>
            <a:off x="311700" y="2609250"/>
            <a:ext cx="85206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CNFs is a conjunction of one or more disjunctions. In contrast, DNFs is a disjunction of one or more conjunctions.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20" name="Google Shape;1520;p108"/>
          <p:cNvSpPr txBox="1"/>
          <p:nvPr/>
        </p:nvSpPr>
        <p:spPr>
          <a:xfrm>
            <a:off x="311700" y="21166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CNFs &amp; DNFs:</a:t>
            </a:r>
            <a:endParaRPr sz="2000" u="sng"/>
          </a:p>
        </p:txBody>
      </p:sp>
      <p:sp>
        <p:nvSpPr>
          <p:cNvPr id="1521" name="Google Shape;1521;p108"/>
          <p:cNvSpPr/>
          <p:nvPr/>
        </p:nvSpPr>
        <p:spPr>
          <a:xfrm>
            <a:off x="311700" y="4020600"/>
            <a:ext cx="1335600" cy="250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2" name="Google Shape;1522;p108"/>
          <p:cNvSpPr txBox="1"/>
          <p:nvPr/>
        </p:nvSpPr>
        <p:spPr>
          <a:xfrm>
            <a:off x="1894300" y="3896765"/>
            <a:ext cx="693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</a:t>
            </a:r>
            <a:r>
              <a:rPr baseline="-25000" i="1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CNFs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</a:t>
            </a:r>
            <a:r>
              <a:rPr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(</a:t>
            </a:r>
            <a:r>
              <a:rPr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x</a:t>
            </a:r>
            <a:r>
              <a:rPr baseline="-25000"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2 </a:t>
            </a:r>
            <a:r>
              <a:rPr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∧</a:t>
            </a:r>
            <a:r>
              <a:rPr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¬ x</a:t>
            </a:r>
            <a:r>
              <a:rPr baseline="-25000"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4</a:t>
            </a:r>
            <a:r>
              <a:rPr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∧</a:t>
            </a:r>
            <a:r>
              <a:rPr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x</a:t>
            </a:r>
            <a:r>
              <a:rPr baseline="-25000"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8 </a:t>
            </a:r>
            <a:r>
              <a:rPr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) </a:t>
            </a:r>
            <a:r>
              <a:rPr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∨</a:t>
            </a:r>
            <a:r>
              <a:rPr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…</a:t>
            </a:r>
            <a:r>
              <a:rPr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∨</a:t>
            </a:r>
            <a:r>
              <a:rPr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( </a:t>
            </a:r>
            <a:r>
              <a:rPr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¬ x</a:t>
            </a:r>
            <a:r>
              <a:rPr baseline="-25000"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11 </a:t>
            </a:r>
            <a:r>
              <a:rPr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∧</a:t>
            </a:r>
            <a:r>
              <a:rPr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x</a:t>
            </a:r>
            <a:r>
              <a:rPr baseline="-25000"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15</a:t>
            </a:r>
            <a:r>
              <a:rPr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∧</a:t>
            </a:r>
            <a:r>
              <a:rPr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¬ x</a:t>
            </a:r>
            <a:r>
              <a:rPr baseline="-25000"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16 </a:t>
            </a:r>
            <a:r>
              <a:rPr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)</a:t>
            </a:r>
            <a:endParaRPr>
              <a:highlight>
                <a:srgbClr val="F1C232"/>
              </a:highlight>
            </a:endParaRPr>
          </a:p>
        </p:txBody>
      </p:sp>
      <p:sp>
        <p:nvSpPr>
          <p:cNvPr id="1523" name="Google Shape;1523;p108"/>
          <p:cNvSpPr txBox="1"/>
          <p:nvPr/>
        </p:nvSpPr>
        <p:spPr>
          <a:xfrm>
            <a:off x="5613400" y="646025"/>
            <a:ext cx="208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(Bhattamishra et al., ICLR 2024)</a:t>
            </a:r>
            <a:endParaRPr sz="900"/>
          </a:p>
        </p:txBody>
      </p:sp>
      <p:sp>
        <p:nvSpPr>
          <p:cNvPr id="1524" name="Google Shape;1524;p108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108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Methodology ー Task Description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Task Description: Boolean functions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1" name="Google Shape;1531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32" name="Google Shape;1532;p109"/>
          <p:cNvSpPr txBox="1"/>
          <p:nvPr/>
        </p:nvSpPr>
        <p:spPr>
          <a:xfrm>
            <a:off x="311700" y="1651650"/>
            <a:ext cx="85206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The task outputs the majority number by selecting a subset of dimensions.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33" name="Google Shape;1533;p109"/>
          <p:cNvSpPr txBox="1"/>
          <p:nvPr/>
        </p:nvSpPr>
        <p:spPr>
          <a:xfrm>
            <a:off x="311700" y="11590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Sparse Majority:</a:t>
            </a:r>
            <a:endParaRPr sz="2000" u="sng"/>
          </a:p>
        </p:txBody>
      </p:sp>
      <p:sp>
        <p:nvSpPr>
          <p:cNvPr id="1534" name="Google Shape;1534;p109"/>
          <p:cNvSpPr txBox="1"/>
          <p:nvPr/>
        </p:nvSpPr>
        <p:spPr>
          <a:xfrm>
            <a:off x="311700" y="2761650"/>
            <a:ext cx="8520600" cy="11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The input space is changed to {-1, 1}, and can be define as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, where                                                                歐                                       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35" name="Google Shape;1535;p109"/>
          <p:cNvSpPr txBox="1"/>
          <p:nvPr/>
        </p:nvSpPr>
        <p:spPr>
          <a:xfrm>
            <a:off x="311700" y="2269050"/>
            <a:ext cx="394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0-1 Threshold Functions:</a:t>
            </a:r>
            <a:endParaRPr sz="2000" u="sng"/>
          </a:p>
        </p:txBody>
      </p:sp>
      <p:sp>
        <p:nvSpPr>
          <p:cNvPr id="1536" name="Google Shape;1536;p109"/>
          <p:cNvSpPr/>
          <p:nvPr/>
        </p:nvSpPr>
        <p:spPr>
          <a:xfrm>
            <a:off x="311700" y="4249200"/>
            <a:ext cx="1335600" cy="250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7" name="Google Shape;153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645" y="2761645"/>
            <a:ext cx="2241748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6144" y="3360425"/>
            <a:ext cx="671347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p109"/>
          <p:cNvSpPr txBox="1"/>
          <p:nvPr/>
        </p:nvSpPr>
        <p:spPr>
          <a:xfrm>
            <a:off x="1751825" y="3914840"/>
            <a:ext cx="69381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Given d 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 2 , </a:t>
            </a:r>
            <a:r>
              <a:rPr i="1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k 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 3, </a:t>
            </a:r>
            <a:r>
              <a:rPr i="1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X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[ </a:t>
            </a:r>
            <a:r>
              <a:rPr i="1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x</a:t>
            </a:r>
            <a:r>
              <a:rPr baseline="-25000" i="1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 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 </a:t>
            </a:r>
            <a:r>
              <a:rPr i="1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x</a:t>
            </a:r>
            <a:r>
              <a:rPr baseline="-25000" i="1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 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] = [ -1, 1 ]</a:t>
            </a:r>
            <a:r>
              <a:rPr i="1"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, output 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can be: 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output </a:t>
            </a:r>
            <a:r>
              <a:rPr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= ( + ( 1 * </a:t>
            </a:r>
            <a:r>
              <a:rPr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x</a:t>
            </a:r>
            <a:r>
              <a:rPr baseline="-25000"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1</a:t>
            </a:r>
            <a:r>
              <a:rPr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- 3)) + ( - ( 0 * </a:t>
            </a:r>
            <a:r>
              <a:rPr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x</a:t>
            </a:r>
            <a:r>
              <a:rPr baseline="-25000"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2</a:t>
            </a:r>
            <a:r>
              <a:rPr i="1"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zh-TW" sz="1800">
                <a:solidFill>
                  <a:schemeClr val="dk1"/>
                </a:solidFill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+ 1)) = -5</a:t>
            </a:r>
            <a:r>
              <a:rPr lang="zh-TW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40" name="Google Shape;1540;p109"/>
          <p:cNvSpPr/>
          <p:nvPr/>
        </p:nvSpPr>
        <p:spPr>
          <a:xfrm>
            <a:off x="6516050" y="2716602"/>
            <a:ext cx="2316300" cy="57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109"/>
          <p:cNvSpPr txBox="1"/>
          <p:nvPr/>
        </p:nvSpPr>
        <p:spPr>
          <a:xfrm>
            <a:off x="5613400" y="646025"/>
            <a:ext cx="208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(Bhattamishra et al., ICLR 2024)</a:t>
            </a:r>
            <a:endParaRPr sz="900"/>
          </a:p>
        </p:txBody>
      </p:sp>
      <p:sp>
        <p:nvSpPr>
          <p:cNvPr id="1542" name="Google Shape;1542;p109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109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Methodology ー Task Description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Task Description: Boolean functions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9" name="Google Shape;1549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50" name="Google Shape;1550;p110"/>
          <p:cNvSpPr txBox="1"/>
          <p:nvPr/>
        </p:nvSpPr>
        <p:spPr>
          <a:xfrm>
            <a:off x="311700" y="1651650"/>
            <a:ext cx="85206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Similar to 0-1 Threshold Functions, the only change is </a:t>
            </a:r>
            <a:r>
              <a:rPr i="1"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b</a:t>
            </a: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 = 0.5.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51" name="Google Shape;1551;p110"/>
          <p:cNvSpPr txBox="1"/>
          <p:nvPr/>
        </p:nvSpPr>
        <p:spPr>
          <a:xfrm>
            <a:off x="311700" y="11590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Integer Halfspace:</a:t>
            </a:r>
            <a:endParaRPr sz="2000" u="sng"/>
          </a:p>
        </p:txBody>
      </p:sp>
      <p:sp>
        <p:nvSpPr>
          <p:cNvPr id="1552" name="Google Shape;1552;p110"/>
          <p:cNvSpPr txBox="1"/>
          <p:nvPr/>
        </p:nvSpPr>
        <p:spPr>
          <a:xfrm>
            <a:off x="311700" y="2566050"/>
            <a:ext cx="8520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The task is a </a:t>
            </a:r>
            <a:r>
              <a:rPr lang="zh-TW" sz="1800">
                <a:highlight>
                  <a:srgbClr val="F1C232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XOR(⊕)</a:t>
            </a: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 of some subsets. The output will be 1 if input have odd number of 1s.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53" name="Google Shape;1553;p110"/>
          <p:cNvSpPr txBox="1"/>
          <p:nvPr/>
        </p:nvSpPr>
        <p:spPr>
          <a:xfrm>
            <a:off x="311700" y="20734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Parity:</a:t>
            </a:r>
            <a:endParaRPr sz="2000" u="sng"/>
          </a:p>
        </p:txBody>
      </p:sp>
      <p:sp>
        <p:nvSpPr>
          <p:cNvPr id="1554" name="Google Shape;1554;p110"/>
          <p:cNvSpPr txBox="1"/>
          <p:nvPr/>
        </p:nvSpPr>
        <p:spPr>
          <a:xfrm>
            <a:off x="311700" y="4214325"/>
            <a:ext cx="85206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Similar to other sparse tasks, we set </a:t>
            </a:r>
            <a:r>
              <a:rPr i="1"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s</a:t>
            </a:r>
            <a:r>
              <a:rPr lang="zh-TW" sz="1800">
                <a:latin typeface="Century Schoolbook"/>
                <a:ea typeface="Century Schoolbook"/>
                <a:cs typeface="Century Schoolbook"/>
                <a:sym typeface="Century Schoolbook"/>
              </a:rPr>
              <a:t> = 2 for this task.</a:t>
            </a:r>
            <a:endParaRPr sz="18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55" name="Google Shape;1555;p110"/>
          <p:cNvSpPr txBox="1"/>
          <p:nvPr/>
        </p:nvSpPr>
        <p:spPr>
          <a:xfrm>
            <a:off x="311700" y="37217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 u="sng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Sparse Parity:</a:t>
            </a:r>
            <a:endParaRPr sz="2000" u="sng"/>
          </a:p>
        </p:txBody>
      </p:sp>
      <p:sp>
        <p:nvSpPr>
          <p:cNvPr id="1556" name="Google Shape;1556;p110"/>
          <p:cNvSpPr txBox="1"/>
          <p:nvPr/>
        </p:nvSpPr>
        <p:spPr>
          <a:xfrm>
            <a:off x="5613400" y="646025"/>
            <a:ext cx="208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900">
                <a:latin typeface="Century Schoolbook"/>
                <a:ea typeface="Century Schoolbook"/>
                <a:cs typeface="Century Schoolbook"/>
                <a:sym typeface="Century Schoolbook"/>
              </a:rPr>
              <a:t>(Bhattamishra et al., ICLR 2024)</a:t>
            </a:r>
            <a:endParaRPr sz="900"/>
          </a:p>
        </p:txBody>
      </p:sp>
      <p:sp>
        <p:nvSpPr>
          <p:cNvPr id="1557" name="Google Shape;1557;p110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10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Methodology ー Task Description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Curriculum Learning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4" name="Google Shape;1564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65" name="Google Shape;156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00" y="1448599"/>
            <a:ext cx="3985398" cy="209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850" y="1448599"/>
            <a:ext cx="3985459" cy="20938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7" name="Google Shape;1567;p111"/>
          <p:cNvSpPr txBox="1"/>
          <p:nvPr/>
        </p:nvSpPr>
        <p:spPr>
          <a:xfrm>
            <a:off x="534700" y="3862750"/>
            <a:ext cx="807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▲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Figure: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Training log after applying curriculum learning. N_dims means the input </a:t>
            </a:r>
            <a:r>
              <a:rPr i="1" lang="zh-TW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’s vector dimensions.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8" name="Google Shape;1568;p111"/>
          <p:cNvSpPr/>
          <p:nvPr/>
        </p:nvSpPr>
        <p:spPr>
          <a:xfrm>
            <a:off x="0" y="-9825"/>
            <a:ext cx="9144000" cy="32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111"/>
          <p:cNvSpPr txBox="1"/>
          <p:nvPr/>
        </p:nvSpPr>
        <p:spPr>
          <a:xfrm>
            <a:off x="2814600" y="-9825"/>
            <a:ext cx="35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Methodology ー Details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